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3" r:id="rId4"/>
    <p:sldId id="258" r:id="rId5"/>
    <p:sldId id="259" r:id="rId6"/>
    <p:sldId id="260" r:id="rId7"/>
    <p:sldId id="265" r:id="rId8"/>
    <p:sldId id="266" r:id="rId9"/>
    <p:sldId id="267" r:id="rId10"/>
    <p:sldId id="271" r:id="rId11"/>
    <p:sldId id="263" r:id="rId12"/>
    <p:sldId id="264" r:id="rId13"/>
    <p:sldId id="274" r:id="rId14"/>
    <p:sldId id="275" r:id="rId15"/>
    <p:sldId id="261" r:id="rId16"/>
    <p:sldId id="268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drag Bakic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9-11T11:18:59.093" idx="1">
    <p:pos x="10" y="-147"/>
    <p:text>I would spend more time on this slide to emphasize the difference between skin-air vs. ligament-fat boundaries, and betweem 2- and 3-material voxels. 
That's important to prevent any possible confusion in Discussion, when you comapr MSE for different boundaries and voxel types -- especially as it woudl be the first time for Shane to see these different cases.  </p:tex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F1E04-67D9-4A83-A1C9-6C6D5F8641EC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F78FF-64A1-4022-9D26-AA4968295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4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95D59-26F2-4244-BBBE-6978B1A2C6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D177-2351-4F64-9701-DA084D723E6C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DE23-10B2-4CDB-9C9E-84CC85B373A4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1847-8C7A-4602-861E-D18D21C13966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49F3-40CF-4002-A5AE-B35C05E93FF4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64207-1FD2-49F6-8D9D-E3A0B61D9A79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6F06-52A9-4346-8F89-6CB0230AD90F}" type="datetime1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2C75-8FC6-4924-ACE2-29527FE1B709}" type="datetime1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D4AA6-C24A-48E4-A995-072AF2D478D8}" type="datetime1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16AC-3F7E-44C4-8EDB-B230D32EF38F}" type="datetime1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D0180-848A-4D74-B78C-CF01961F5655}" type="datetime1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3A5A-F280-4CA8-B12F-875D933C1AA8}" type="datetime1">
              <a:rPr lang="en-US" smtClean="0"/>
              <a:t>10/14/2015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Monte Carlo Testing and Verification of Numerical Algorithm Implementations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145968-00B3-4FC2-9E2C-F7861E8F0E55}" type="datetime1">
              <a:rPr lang="en-US" smtClean="0"/>
              <a:t>10/14/2015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3.docx"/><Relationship Id="rId3" Type="http://schemas.openxmlformats.org/officeDocument/2006/relationships/image" Target="../media/image15.png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1.docx"/><Relationship Id="rId9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6.docx"/><Relationship Id="rId3" Type="http://schemas.openxmlformats.org/officeDocument/2006/relationships/image" Target="../media/image19.png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5.docx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4.docx"/><Relationship Id="rId9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723" y="914400"/>
            <a:ext cx="7848600" cy="2362200"/>
          </a:xfrm>
        </p:spPr>
        <p:txBody>
          <a:bodyPr/>
          <a:lstStyle/>
          <a:p>
            <a:pPr algn="just"/>
            <a:r>
              <a:rPr lang="en-US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MONTE CARLO 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TESTING AND </a:t>
            </a:r>
            <a:r>
              <a:rPr lang="en-US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VERIFICATION 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OF </a:t>
            </a:r>
            <a:r>
              <a:rPr lang="en-US" sz="3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NUMERICAL ALGORITHM IMPLEMENTATIONS</a:t>
            </a:r>
            <a:r>
              <a:rPr lang="en-US" sz="3600" b="1" dirty="0" smtClean="0">
                <a:solidFill>
                  <a:srgbClr val="7030A0"/>
                </a:solidFill>
              </a:rPr>
              <a:t>	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343400"/>
            <a:ext cx="4267200" cy="1524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D.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Pokrajac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Abdullah-Al-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Zubaer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Imran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Predrag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R.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Bakic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www.studentinsurance.com/Apps/Schools/Logos/L22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604" y="4419600"/>
            <a:ext cx="4122596" cy="205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399"/>
            <a:ext cx="2286000" cy="159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9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343" y="152400"/>
            <a:ext cx="7620000" cy="11430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PRACTICAL APPLICATION</a:t>
            </a:r>
            <a:endParaRPr lang="en-US" sz="3600" dirty="0"/>
          </a:p>
        </p:txBody>
      </p:sp>
      <p:pic>
        <p:nvPicPr>
          <p:cNvPr id="10" name="Picture 9" descr="C:\Documents and Settings\Predrag Bakic\My Documents\Papers\Conferences\IWDM\IWDM 2012\DSU PV\feiyu_2b subsampled.t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44" y="1359507"/>
            <a:ext cx="3733800" cy="417369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14"/>
          <p:cNvSpPr/>
          <p:nvPr/>
        </p:nvSpPr>
        <p:spPr>
          <a:xfrm>
            <a:off x="1620051" y="3341002"/>
            <a:ext cx="214686" cy="2107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18062" y="4518561"/>
            <a:ext cx="214686" cy="2107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1000" y="6248400"/>
            <a:ext cx="214686" cy="2107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1000" y="6571090"/>
            <a:ext cx="214686" cy="2107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632" y="6089037"/>
            <a:ext cx="229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Two-material ligament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6488668"/>
            <a:ext cx="2446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Three-material ligament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204699" y="2086958"/>
            <a:ext cx="214686" cy="2107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063516" y="2403556"/>
            <a:ext cx="214686" cy="2107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103597" y="2701429"/>
            <a:ext cx="214686" cy="2107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09729" y="1992868"/>
            <a:ext cx="214686" cy="2107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91015" y="5955268"/>
            <a:ext cx="214686" cy="2107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95815" y="58790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Skin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362815" y="4001932"/>
            <a:ext cx="214686" cy="2107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42914" y="4449158"/>
            <a:ext cx="214686" cy="21071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66714" y="3996124"/>
            <a:ext cx="214686" cy="2107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7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46813" y="4443350"/>
            <a:ext cx="214686" cy="2107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8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23" name="Content Placeholder 2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89686043"/>
              </p:ext>
            </p:extLst>
          </p:nvPr>
        </p:nvGraphicFramePr>
        <p:xfrm>
          <a:off x="3810000" y="1331799"/>
          <a:ext cx="4419600" cy="3698404"/>
        </p:xfrm>
        <a:graphic>
          <a:graphicData uri="http://schemas.openxmlformats.org/drawingml/2006/table">
            <a:tbl>
              <a:tblPr/>
              <a:tblGrid>
                <a:gridCol w="2481178"/>
                <a:gridCol w="664978"/>
                <a:gridCol w="524359"/>
                <a:gridCol w="749085"/>
              </a:tblGrid>
              <a:tr h="8018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Case 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400" b="1" baseline="-250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endParaRPr lang="en-US" sz="1400" b="1" dirty="0" smtClean="0">
                        <a:solidFill>
                          <a:srgbClr val="00008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14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bits)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400" b="1" baseline="-25000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 b="1" dirty="0" smtClean="0">
                        <a:solidFill>
                          <a:srgbClr val="00008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(6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bits)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Label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(4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</a:rPr>
                        <a:t>bits)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</a:rPr>
                        <a:t>1.Skin and air </a:t>
                      </a:r>
                      <a:endParaRPr lang="en-US" sz="1600" dirty="0">
                        <a:solidFill>
                          <a:srgbClr val="3366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>
                          <a:latin typeface="Times New Roman"/>
                          <a:ea typeface="Times New Roman"/>
                          <a:cs typeface="Times New Roman"/>
                        </a:rPr>
                        <a:t>Air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2.Cooper’s ligament; fat 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Fat</a:t>
                      </a:r>
                      <a:r>
                        <a:rPr lang="en-US" sz="1600" i="1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8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3.Cooper’s ligament; dense 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Dense </a:t>
                      </a:r>
                      <a:endParaRPr lang="en-US" sz="16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</a:rPr>
                        <a:t>4. Skin; dense tissue </a:t>
                      </a:r>
                      <a:endParaRPr lang="en-US" sz="1600" dirty="0">
                        <a:solidFill>
                          <a:srgbClr val="3366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>
                          <a:latin typeface="Times New Roman"/>
                          <a:ea typeface="Times New Roman"/>
                          <a:cs typeface="Times New Roman"/>
                        </a:rPr>
                        <a:t>Skin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09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</a:rPr>
                        <a:t>5. Skin; fat tissue </a:t>
                      </a:r>
                      <a:endParaRPr lang="en-US" sz="1600" dirty="0">
                        <a:solidFill>
                          <a:srgbClr val="3366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>
                          <a:latin typeface="Times New Roman"/>
                          <a:ea typeface="Times New Roman"/>
                          <a:cs typeface="Times New Roman"/>
                        </a:rPr>
                        <a:t>Skin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8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1600" b="1" dirty="0" smtClean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1600" b="1" dirty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</a:rPr>
                        <a:t>Skin; </a:t>
                      </a:r>
                      <a:r>
                        <a:rPr lang="en-US" sz="1600" b="1" dirty="0" smtClean="0">
                          <a:solidFill>
                            <a:srgbClr val="3366FF"/>
                          </a:solidFill>
                          <a:latin typeface="Times New Roman"/>
                          <a:ea typeface="Times New Roman"/>
                        </a:rPr>
                        <a:t>Cooper’s ligament </a:t>
                      </a:r>
                      <a:endParaRPr lang="en-US" sz="1600" dirty="0">
                        <a:solidFill>
                          <a:srgbClr val="3366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en-US" sz="16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-p</a:t>
                      </a:r>
                      <a:r>
                        <a:rPr lang="en-US" sz="16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Skin</a:t>
                      </a:r>
                      <a:r>
                        <a:rPr lang="en-US" sz="16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>
                          <a:latin typeface="Times New Roman"/>
                          <a:ea typeface="Times New Roman"/>
                          <a:cs typeface="Times New Roman"/>
                        </a:rPr>
                        <a:t>Skin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8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99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600" b="1" dirty="0" smtClean="0">
                          <a:solidFill>
                            <a:srgbClr val="FF99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1600" b="1" dirty="0">
                          <a:solidFill>
                            <a:srgbClr val="FF9900"/>
                          </a:solidFill>
                          <a:latin typeface="Times New Roman"/>
                          <a:ea typeface="Times New Roman"/>
                        </a:rPr>
                        <a:t>Skin, Cooper’s ligament and dense tissue </a:t>
                      </a:r>
                      <a:endParaRPr lang="en-US" sz="1600" dirty="0">
                        <a:solidFill>
                          <a:srgbClr val="FF99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Cooper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Skin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8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99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rgbClr val="FF99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US" sz="1600" b="1" dirty="0">
                          <a:solidFill>
                            <a:srgbClr val="FF9900"/>
                          </a:solidFill>
                          <a:latin typeface="Times New Roman"/>
                          <a:ea typeface="Times New Roman"/>
                        </a:rPr>
                        <a:t>Skin, Cooper’s ligament and fat tissue </a:t>
                      </a:r>
                      <a:endParaRPr lang="en-US" sz="1600" dirty="0">
                        <a:solidFill>
                          <a:srgbClr val="FF99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Cooper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i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Skin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49F3-40CF-4002-A5AE-B35C05E93FF4}" type="datetime1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1" grpId="0" animBg="1"/>
      <p:bldP spid="22" grpId="0" animBg="1"/>
      <p:bldP spid="25" grpId="0"/>
      <p:bldP spid="26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 animBg="1"/>
      <p:bldP spid="3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RESULTS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cap="small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Computed </a:t>
                </a:r>
                <a:r>
                  <a:rPr lang="en-GB" i="1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p-values</a:t>
                </a:r>
                <a:r>
                  <a:rPr lang="en-GB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statistical test of algorithm for correct implementation of </a:t>
                </a:r>
                <a:r>
                  <a:rPr lang="en-GB" cap="small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Partial Volume Algorithm obtained </a:t>
                </a:r>
                <a:r>
                  <a:rPr lang="en-GB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different combinations of  </a:t>
                </a:r>
                <a:r>
                  <a:rPr lang="en-GB" i="1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GB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𝑴𝑪</m:t>
                        </m:r>
                      </m:sub>
                    </m:sSub>
                  </m:oMath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4003501"/>
                  </p:ext>
                </p:extLst>
              </p:nvPr>
            </p:nvGraphicFramePr>
            <p:xfrm>
              <a:off x="685800" y="3429000"/>
              <a:ext cx="7620003" cy="990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</a:tblGrid>
                  <a:tr h="3302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1e6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L w="12700" cmpd="sng">
                          <a:noFill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5e6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</a:tr>
                  <a:tr h="3302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smtClean="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GB" sz="1800">
                                        <a:solidFill>
                                          <a:srgbClr val="00206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𝑴𝑪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T w="381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</a:tr>
                  <a:tr h="3302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p-value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0.971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0.831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0.242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0.966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0.987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0.615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0.574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0.846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4003501"/>
                  </p:ext>
                </p:extLst>
              </p:nvPr>
            </p:nvGraphicFramePr>
            <p:xfrm>
              <a:off x="685800" y="3429000"/>
              <a:ext cx="7620003" cy="990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  <a:gridCol w="846667"/>
                  </a:tblGrid>
                  <a:tr h="3302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1e6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L w="12700" cmpd="sng">
                          <a:noFill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5e6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</a:tr>
                  <a:tr h="330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 marT="0" marB="0">
                        <a:blipFill rotWithShape="1">
                          <a:blip r:embed="rId3"/>
                          <a:stretch>
                            <a:fillRect l="-719" t="-124074" r="-799281" b="-125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>
                        <a:lnT w="381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1e4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</a:tr>
                  <a:tr h="3302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p-value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0.971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0.831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0.242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0.966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0.987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0.615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0.574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0.846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45720" marR="4572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D4CE-A90D-4968-A323-52A76E3D9C42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RESULTS (CONT’D)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cap="small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Estimated approximation error (mean and standard deviation boundaries):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cap="small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GB" b="1" i="1" cap="small">
                            <a:solidFill>
                              <a:srgbClr val="002060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GB" b="1" i="1" cap="small">
                            <a:solidFill>
                              <a:srgbClr val="002060"/>
                            </a:solidFill>
                            <a:latin typeface="Cambria Math"/>
                          </a:rPr>
                          <m:t>𝑴𝑪</m:t>
                        </m:r>
                      </m:sub>
                    </m:sSub>
                    <m:r>
                      <a:rPr lang="en-GB" b="1" i="1" cap="small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GB" b="1" i="1" cap="small">
                        <a:solidFill>
                          <a:srgbClr val="002060"/>
                        </a:solidFill>
                        <a:latin typeface="Cambria Math"/>
                      </a:rPr>
                      <m:t>𝟔𝟑</m:t>
                    </m:r>
                  </m:oMath>
                </a14:m>
                <a:r>
                  <a:rPr lang="en-GB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GB" i="1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MSE</a:t>
                </a:r>
                <a:r>
                  <a:rPr lang="en-GB" i="1" cap="small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GB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cap="small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corresponding </a:t>
                </a:r>
                <a:r>
                  <a:rPr lang="en-GB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GB" i="1" cap="small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Z’</a:t>
                </a:r>
                <a:r>
                  <a:rPr lang="en-GB" cap="small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 cap="small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included for comparison</a:t>
                </a:r>
                <a:endParaRPr lang="en-US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8277874"/>
                  </p:ext>
                </p:extLst>
              </p:nvPr>
            </p:nvGraphicFramePr>
            <p:xfrm>
              <a:off x="304800" y="3200400"/>
              <a:ext cx="8000999" cy="15956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09800"/>
                    <a:gridCol w="1219200"/>
                    <a:gridCol w="1219200"/>
                    <a:gridCol w="1219200"/>
                    <a:gridCol w="1143000"/>
                    <a:gridCol w="990599"/>
                  </a:tblGrid>
                  <a:tr h="2631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Voxels containing 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B w="381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smtClean="0">
                                  <a:solidFill>
                                    <a:srgbClr val="002060"/>
                                  </a:solidFill>
                                  <a:effectLst/>
                                  <a:latin typeface="Cambria Math"/>
                                </a:rPr>
                                <m:t>𝒁</m:t>
                              </m:r>
                              <m:r>
                                <a:rPr lang="en-GB" sz="1800" smtClean="0">
                                  <a:solidFill>
                                    <a:srgbClr val="002060"/>
                                  </a:solidFill>
                                  <a:effectLst/>
                                  <a:latin typeface="Cambria Math"/>
                                </a:rPr>
                                <m:t>′</m:t>
                              </m:r>
                            </m:oMath>
                          </a14:m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𝒁</m:t>
                                  </m:r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′,</m:t>
                                  </m:r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𝒎𝒊𝒏</m:t>
                                  </m:r>
                                </m:sub>
                                <m:sup/>
                              </m:sSubSup>
                            </m:oMath>
                          </a14:m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800" i="1" smtClean="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𝒁</m:t>
                                  </m:r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′,</m:t>
                                  </m:r>
                                  <m:r>
                                    <a:rPr lang="en-GB" sz="1800">
                                      <a:solidFill>
                                        <a:srgbClr val="002060"/>
                                      </a:solidFill>
                                      <a:effectLst/>
                                      <a:latin typeface="Cambria Math"/>
                                    </a:rPr>
                                    <m:t>𝒎𝒂𝒙</m:t>
                                  </m:r>
                                </m:sub>
                                <m:sup/>
                              </m:sSubSup>
                            </m:oMath>
                          </a14:m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MSE</a:t>
                          </a:r>
                          <a:r>
                            <a:rPr lang="en-GB" sz="1800" baseline="-250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</a:tr>
                  <a:tr h="4780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Skin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1,597,042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1.952e-05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L w="12700" cmpd="sng">
                          <a:noFill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1.622e-06     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3.927e-06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2.01e-05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</a:tr>
                  <a:tr h="4780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Ligaments and </a:t>
                          </a:r>
                          <a:r>
                            <a:rPr lang="en-GB" sz="18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Compartmental Tissue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6,435,881 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4.330e-04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1.191e-06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2.368e-06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4.32e-04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8277874"/>
                  </p:ext>
                </p:extLst>
              </p:nvPr>
            </p:nvGraphicFramePr>
            <p:xfrm>
              <a:off x="304800" y="3200400"/>
              <a:ext cx="8000999" cy="15956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09800"/>
                    <a:gridCol w="1219200"/>
                    <a:gridCol w="1219200"/>
                    <a:gridCol w="1219200"/>
                    <a:gridCol w="1143000"/>
                    <a:gridCol w="990599"/>
                  </a:tblGrid>
                  <a:tr h="2946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Voxels containing 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B w="38100" cmpd="sng"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>
                        <a:blipFill rotWithShape="1">
                          <a:blip r:embed="rId3"/>
                          <a:stretch>
                            <a:fillRect l="-281000" t="-25000" r="-275500" b="-4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>
                        <a:blipFill rotWithShape="1">
                          <a:blip r:embed="rId3"/>
                          <a:stretch>
                            <a:fillRect l="-381000" t="-25000" r="-175500" b="-4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>
                        <a:blipFill rotWithShape="1">
                          <a:blip r:embed="rId3"/>
                          <a:stretch>
                            <a:fillRect l="-511702" t="-25000" r="-86702" b="-493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MSE</a:t>
                          </a:r>
                          <a:r>
                            <a:rPr lang="en-GB" sz="1800" baseline="-250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</a:tr>
                  <a:tr h="4780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Skin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R w="12700" cmpd="sng">
                          <a:noFill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1,597,042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1.952e-05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L w="12700" cmpd="sng">
                          <a:noFill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1.622e-06     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3.927e-06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2.01e-05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Ligaments and </a:t>
                          </a:r>
                          <a:r>
                            <a:rPr lang="en-GB" sz="1800" dirty="0" smtClean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Compartmental Tissue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6,435,881 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4.330e-04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1.191e-06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2.368e-06</a:t>
                          </a:r>
                          <a:endParaRPr lang="en-US" sz="360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solidFill>
                                <a:srgbClr val="00206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4.32e-04</a:t>
                          </a:r>
                          <a:endParaRPr lang="en-US" sz="3600" dirty="0">
                            <a:solidFill>
                              <a:srgbClr val="002060"/>
                            </a:solidFill>
                            <a:effectLst/>
                            <a:latin typeface="Times New Roman" panose="02020603050405020304" pitchFamily="18" charset="0"/>
                            <a:ea typeface="Times New Roman"/>
                            <a:cs typeface="Times New Roman" panose="02020603050405020304" pitchFamily="18" charset="0"/>
                          </a:endParaRPr>
                        </a:p>
                      </a:txBody>
                      <a:tcPr marL="18415" marR="18415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2E95-1B16-4F88-BFCE-5AF907D5055C}" type="datetime1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rcRect l="2269" r="2269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INCORRECT IMPLEMENTATION </a:t>
            </a:r>
            <a:b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(3-MATERIAL PV)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16918"/>
              </p:ext>
            </p:extLst>
          </p:nvPr>
        </p:nvGraphicFramePr>
        <p:xfrm>
          <a:off x="-1066800" y="3048000"/>
          <a:ext cx="85867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4" imgW="5488675" imgH="386392" progId="Word.Document.12">
                  <p:embed/>
                </p:oleObj>
              </mc:Choice>
              <mc:Fallback>
                <p:oleObj name="Document" r:id="rId4" imgW="5488675" imgH="3863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066800" y="3048000"/>
                        <a:ext cx="8586788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760305"/>
              </p:ext>
            </p:extLst>
          </p:nvPr>
        </p:nvGraphicFramePr>
        <p:xfrm>
          <a:off x="-960438" y="3398838"/>
          <a:ext cx="8504238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6" imgW="5488675" imgH="210628" progId="Word.Document.12">
                  <p:embed/>
                </p:oleObj>
              </mc:Choice>
              <mc:Fallback>
                <p:oleObj name="Document" r:id="rId6" imgW="5488675" imgH="2106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960438" y="3398838"/>
                        <a:ext cx="8504238" cy="319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82875"/>
              </p:ext>
            </p:extLst>
          </p:nvPr>
        </p:nvGraphicFramePr>
        <p:xfrm>
          <a:off x="-585788" y="3683000"/>
          <a:ext cx="858678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8" imgW="5488675" imgH="208112" progId="Word.Document.12">
                  <p:embed/>
                </p:oleObj>
              </mc:Choice>
              <mc:Fallback>
                <p:oleObj name="Document" r:id="rId8" imgW="5488675" imgH="2081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585788" y="3683000"/>
                        <a:ext cx="8586788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62200" y="243840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=10,000</a:t>
            </a:r>
          </a:p>
          <a:p>
            <a:r>
              <a:rPr lang="en-US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N=10,000</a:t>
            </a:r>
            <a:endParaRPr lang="en-US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0268" y="6324600"/>
            <a:ext cx="4434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 of </a:t>
            </a:r>
            <a:r>
              <a:rPr lang="en-US" sz="2000" b="1" i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0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N=10,000, T=10,000</a:t>
            </a:r>
            <a:endParaRPr lang="en-US" sz="20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19050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8862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47244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7150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0198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3246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7056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943600" y="5334000"/>
            <a:ext cx="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286000" y="4038600"/>
            <a:ext cx="21753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dirty="0" smtClean="0">
                <a:solidFill>
                  <a:srgbClr val="002060"/>
                </a:solidFill>
              </a:rPr>
              <a:t>H</a:t>
            </a:r>
            <a:r>
              <a:rPr lang="en-US" sz="2000" i="0" baseline="-25000" dirty="0" smtClean="0">
                <a:solidFill>
                  <a:srgbClr val="002060"/>
                </a:solidFill>
              </a:rPr>
              <a:t>0</a:t>
            </a:r>
            <a:r>
              <a:rPr lang="en-US" sz="2000" i="0" dirty="0" smtClean="0">
                <a:solidFill>
                  <a:srgbClr val="002060"/>
                </a:solidFill>
              </a:rPr>
              <a:t> can be rejected!</a:t>
            </a:r>
            <a:endParaRPr lang="en-US" sz="2000" i="0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49F3-40CF-4002-A5AE-B35C05E93FF4}" type="datetime1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3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CORRECT IMPLEMENTATION</a:t>
            </a:r>
            <a:b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(3-MATERIAL PV)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2269" r="2269"/>
          <a:stretch>
            <a:fillRect/>
          </a:stretch>
        </p:blipFill>
        <p:spPr/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667306"/>
              </p:ext>
            </p:extLst>
          </p:nvPr>
        </p:nvGraphicFramePr>
        <p:xfrm>
          <a:off x="-1371600" y="3084731"/>
          <a:ext cx="85042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4" imgW="5488675" imgH="178279" progId="Word.Document.12">
                  <p:embed/>
                </p:oleObj>
              </mc:Choice>
              <mc:Fallback>
                <p:oleObj name="Document" r:id="rId4" imgW="5488675" imgH="1782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371600" y="3084731"/>
                        <a:ext cx="8504238" cy="27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141522"/>
              </p:ext>
            </p:extLst>
          </p:nvPr>
        </p:nvGraphicFramePr>
        <p:xfrm>
          <a:off x="-1447800" y="3352800"/>
          <a:ext cx="8412163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6" imgW="5488675" imgH="180076" progId="Word.Document.12">
                  <p:embed/>
                </p:oleObj>
              </mc:Choice>
              <mc:Fallback>
                <p:oleObj name="Document" r:id="rId6" imgW="5488675" imgH="1800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447800" y="3352800"/>
                        <a:ext cx="8412163" cy="320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871575"/>
              </p:ext>
            </p:extLst>
          </p:nvPr>
        </p:nvGraphicFramePr>
        <p:xfrm>
          <a:off x="-1311275" y="3657600"/>
          <a:ext cx="841375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" r:id="rId8" imgW="5488675" imgH="178279" progId="Word.Document.12">
                  <p:embed/>
                </p:oleObj>
              </mc:Choice>
              <mc:Fallback>
                <p:oleObj name="Document" r:id="rId8" imgW="5488675" imgH="1782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1311275" y="3657600"/>
                        <a:ext cx="8413750" cy="258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T=10,000</a:t>
            </a:r>
            <a:endParaRPr lang="en-US" sz="2000" i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N=10,000</a:t>
            </a:r>
            <a:endParaRPr lang="en-US" sz="2000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6324600"/>
            <a:ext cx="4434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 of </a:t>
            </a:r>
            <a:r>
              <a:rPr lang="en-US" sz="2000" b="1" i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20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N=10,000, T=10,000</a:t>
            </a:r>
            <a:endParaRPr lang="en-US" sz="20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4648200"/>
            <a:ext cx="2619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="1" i="0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b="1" i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cannot be rejected!</a:t>
            </a:r>
            <a:endParaRPr lang="en-US" sz="2000" b="1" i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49F3-40CF-4002-A5AE-B35C05E93FF4}" type="datetime1">
              <a:rPr lang="en-US" smtClean="0"/>
              <a:t>10/14/2015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772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DISCUSSION </a:t>
            </a:r>
            <a:r>
              <a:rPr lang="en-US" sz="3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AND CONCLUSIONS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accuracy of the Monte Carlo approximation is of secondary importance</a:t>
                </a:r>
              </a:p>
              <a:p>
                <a:pPr algn="just"/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Manual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evaluation of test cases needed to test a complex algorithm is not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feasible</a:t>
                </a:r>
              </a:p>
              <a:p>
                <a:pPr algn="just"/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distinguishes the proposed approach from other approaches that may provide only the point estimate of the approximation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error</a:t>
                </a:r>
              </a:p>
              <a:p>
                <a:pPr algn="just"/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proposed approach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 be easily extended whenever the estimation using an analog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𝑰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𝑴𝑪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𝑴𝑪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possible and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follows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distribution. </a:t>
                </a:r>
                <a:endParaRPr lang="en-US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 r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4C1E-2857-43FA-A223-67CE74CC47DD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ACKNOWLEDGEMENTS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D.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Pokrajac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Associate Dean of Research &amp; Analytics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Delaware State University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Predrag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Bakic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Associate Professor of Radiology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University of Pennsylvania</a:t>
            </a:r>
          </a:p>
          <a:p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Alton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Thompson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Provost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Executive Vice President for Academic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Affairs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Delaware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&amp; Information Sciences</a:t>
            </a:r>
          </a:p>
          <a:p>
            <a:pPr marL="11430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Delaware State university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5140-B8DD-445A-8693-61518824BA25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620000" cy="1143000"/>
          </a:xfrm>
        </p:spPr>
        <p:txBody>
          <a:bodyPr/>
          <a:lstStyle/>
          <a:p>
            <a:pPr algn="ctr"/>
            <a:r>
              <a:rPr lang="en-US" sz="4800" b="1" i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Thanks</a:t>
            </a:r>
            <a:endParaRPr lang="en-US" sz="4800" b="1" i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5D3A-5ECE-4F1D-A7E8-0E23EA40FDD2}" type="datetime1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OUTLINES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Validation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Approach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Algorithms Validation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Testing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Verification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in Partial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Approximation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&amp;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74281" y="1036319"/>
            <a:ext cx="2438399" cy="365760"/>
          </a:xfrm>
        </p:spPr>
        <p:txBody>
          <a:bodyPr/>
          <a:lstStyle/>
          <a:p>
            <a:fld id="{692B914E-EF85-4099-ADBB-DAA7425BF4FB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8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4582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PARTIAL VOLUME APPROXIMATION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utoShape 49"/>
          <p:cNvSpPr>
            <a:spLocks noChangeAspect="1" noChangeArrowheads="1"/>
          </p:cNvSpPr>
          <p:nvPr/>
        </p:nvSpPr>
        <p:spPr bwMode="auto">
          <a:xfrm>
            <a:off x="1771600" y="1828800"/>
            <a:ext cx="5668108" cy="444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" name="Group 258"/>
          <p:cNvGrpSpPr>
            <a:grpSpLocks/>
          </p:cNvGrpSpPr>
          <p:nvPr/>
        </p:nvGrpSpPr>
        <p:grpSpPr bwMode="auto">
          <a:xfrm>
            <a:off x="2628191" y="2097606"/>
            <a:ext cx="2901517" cy="3286096"/>
            <a:chOff x="2253" y="2065"/>
            <a:chExt cx="5455" cy="5436"/>
          </a:xfrm>
        </p:grpSpPr>
        <p:cxnSp>
          <p:nvCxnSpPr>
            <p:cNvPr id="85" name="AutoShape 259"/>
            <p:cNvCxnSpPr>
              <a:cxnSpLocks noChangeShapeType="1"/>
            </p:cNvCxnSpPr>
            <p:nvPr/>
          </p:nvCxnSpPr>
          <p:spPr bwMode="auto">
            <a:xfrm flipV="1">
              <a:off x="2253" y="6298"/>
              <a:ext cx="1961" cy="1203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AutoShape 260"/>
            <p:cNvCxnSpPr>
              <a:cxnSpLocks noChangeShapeType="1"/>
            </p:cNvCxnSpPr>
            <p:nvPr/>
          </p:nvCxnSpPr>
          <p:spPr bwMode="auto">
            <a:xfrm flipV="1">
              <a:off x="5734" y="2065"/>
              <a:ext cx="1961" cy="1203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AutoShape 261"/>
            <p:cNvCxnSpPr>
              <a:cxnSpLocks noChangeShapeType="1"/>
            </p:cNvCxnSpPr>
            <p:nvPr/>
          </p:nvCxnSpPr>
          <p:spPr bwMode="auto">
            <a:xfrm flipV="1">
              <a:off x="5747" y="6298"/>
              <a:ext cx="1961" cy="1203"/>
            </a:xfrm>
            <a:prstGeom prst="straightConnector1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0" name="AutoShape 262"/>
          <p:cNvCxnSpPr>
            <a:cxnSpLocks noChangeShapeType="1"/>
          </p:cNvCxnSpPr>
          <p:nvPr/>
        </p:nvCxnSpPr>
        <p:spPr bwMode="auto">
          <a:xfrm flipV="1">
            <a:off x="2635618" y="2097606"/>
            <a:ext cx="1043506" cy="726270"/>
          </a:xfrm>
          <a:prstGeom prst="straightConnector1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ectangle 263"/>
          <p:cNvSpPr>
            <a:spLocks noChangeArrowheads="1"/>
          </p:cNvSpPr>
          <p:nvPr/>
        </p:nvSpPr>
        <p:spPr bwMode="auto">
          <a:xfrm>
            <a:off x="3695216" y="2097606"/>
            <a:ext cx="1853059" cy="2559826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64"/>
          <p:cNvSpPr>
            <a:spLocks/>
          </p:cNvSpPr>
          <p:nvPr/>
        </p:nvSpPr>
        <p:spPr bwMode="auto">
          <a:xfrm>
            <a:off x="2083538" y="2595761"/>
            <a:ext cx="596643" cy="3713967"/>
          </a:xfrm>
          <a:custGeom>
            <a:avLst/>
            <a:gdLst>
              <a:gd name="T0" fmla="*/ 0 w 1119"/>
              <a:gd name="T1" fmla="*/ 0 h 6141"/>
              <a:gd name="T2" fmla="*/ 47951 w 1119"/>
              <a:gd name="T3" fmla="*/ 98529 h 6141"/>
              <a:gd name="T4" fmla="*/ 102854 w 1119"/>
              <a:gd name="T5" fmla="*/ 297115 h 6141"/>
              <a:gd name="T6" fmla="*/ 120055 w 1119"/>
              <a:gd name="T7" fmla="*/ 407560 h 6141"/>
              <a:gd name="T8" fmla="*/ 131837 w 1119"/>
              <a:gd name="T9" fmla="*/ 600494 h 6141"/>
              <a:gd name="T10" fmla="*/ 120055 w 1119"/>
              <a:gd name="T11" fmla="*/ 712466 h 6141"/>
              <a:gd name="T12" fmla="*/ 84475 w 1119"/>
              <a:gd name="T13" fmla="*/ 938090 h 61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19" h="6141">
                <a:moveTo>
                  <a:pt x="0" y="0"/>
                </a:moveTo>
                <a:cubicBezTo>
                  <a:pt x="130" y="160"/>
                  <a:pt x="261" y="321"/>
                  <a:pt x="407" y="645"/>
                </a:cubicBezTo>
                <a:cubicBezTo>
                  <a:pt x="553" y="969"/>
                  <a:pt x="771" y="1608"/>
                  <a:pt x="873" y="1945"/>
                </a:cubicBezTo>
                <a:cubicBezTo>
                  <a:pt x="975" y="2282"/>
                  <a:pt x="978" y="2337"/>
                  <a:pt x="1019" y="2668"/>
                </a:cubicBezTo>
                <a:cubicBezTo>
                  <a:pt x="1060" y="2999"/>
                  <a:pt x="1119" y="3598"/>
                  <a:pt x="1119" y="3931"/>
                </a:cubicBezTo>
                <a:cubicBezTo>
                  <a:pt x="1119" y="4264"/>
                  <a:pt x="1086" y="4296"/>
                  <a:pt x="1019" y="4664"/>
                </a:cubicBezTo>
                <a:cubicBezTo>
                  <a:pt x="952" y="5032"/>
                  <a:pt x="780" y="5833"/>
                  <a:pt x="717" y="6141"/>
                </a:cubicBezTo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65"/>
          <p:cNvSpPr>
            <a:spLocks/>
          </p:cNvSpPr>
          <p:nvPr/>
        </p:nvSpPr>
        <p:spPr bwMode="auto">
          <a:xfrm>
            <a:off x="2220939" y="2442862"/>
            <a:ext cx="595405" cy="3711501"/>
          </a:xfrm>
          <a:custGeom>
            <a:avLst/>
            <a:gdLst>
              <a:gd name="T0" fmla="*/ 0 w 1119"/>
              <a:gd name="T1" fmla="*/ 0 h 6141"/>
              <a:gd name="T2" fmla="*/ 47753 w 1119"/>
              <a:gd name="T3" fmla="*/ 98398 h 6141"/>
              <a:gd name="T4" fmla="*/ 102428 w 1119"/>
              <a:gd name="T5" fmla="*/ 296721 h 6141"/>
              <a:gd name="T6" fmla="*/ 119558 w 1119"/>
              <a:gd name="T7" fmla="*/ 407019 h 6141"/>
              <a:gd name="T8" fmla="*/ 131291 w 1119"/>
              <a:gd name="T9" fmla="*/ 599697 h 6141"/>
              <a:gd name="T10" fmla="*/ 119558 w 1119"/>
              <a:gd name="T11" fmla="*/ 711520 h 6141"/>
              <a:gd name="T12" fmla="*/ 84125 w 1119"/>
              <a:gd name="T13" fmla="*/ 936845 h 61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19" h="6141">
                <a:moveTo>
                  <a:pt x="0" y="0"/>
                </a:moveTo>
                <a:cubicBezTo>
                  <a:pt x="130" y="160"/>
                  <a:pt x="261" y="321"/>
                  <a:pt x="407" y="645"/>
                </a:cubicBezTo>
                <a:cubicBezTo>
                  <a:pt x="553" y="969"/>
                  <a:pt x="771" y="1608"/>
                  <a:pt x="873" y="1945"/>
                </a:cubicBezTo>
                <a:cubicBezTo>
                  <a:pt x="975" y="2282"/>
                  <a:pt x="978" y="2337"/>
                  <a:pt x="1019" y="2668"/>
                </a:cubicBezTo>
                <a:cubicBezTo>
                  <a:pt x="1060" y="2999"/>
                  <a:pt x="1119" y="3598"/>
                  <a:pt x="1119" y="3931"/>
                </a:cubicBezTo>
                <a:cubicBezTo>
                  <a:pt x="1119" y="4264"/>
                  <a:pt x="1086" y="4296"/>
                  <a:pt x="1019" y="4664"/>
                </a:cubicBezTo>
                <a:cubicBezTo>
                  <a:pt x="952" y="5032"/>
                  <a:pt x="780" y="5833"/>
                  <a:pt x="717" y="6141"/>
                </a:cubicBezTo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66"/>
          <p:cNvSpPr>
            <a:spLocks/>
          </p:cNvSpPr>
          <p:nvPr/>
        </p:nvSpPr>
        <p:spPr bwMode="auto">
          <a:xfrm>
            <a:off x="2456130" y="2144463"/>
            <a:ext cx="658535" cy="3637517"/>
          </a:xfrm>
          <a:custGeom>
            <a:avLst/>
            <a:gdLst>
              <a:gd name="T0" fmla="*/ 0 w 1236"/>
              <a:gd name="T1" fmla="*/ 0 h 6013"/>
              <a:gd name="T2" fmla="*/ 47880 w 1236"/>
              <a:gd name="T3" fmla="*/ 98581 h 6013"/>
              <a:gd name="T4" fmla="*/ 102701 w 1236"/>
              <a:gd name="T5" fmla="*/ 297272 h 6013"/>
              <a:gd name="T6" fmla="*/ 119876 w 1236"/>
              <a:gd name="T7" fmla="*/ 407622 h 6013"/>
              <a:gd name="T8" fmla="*/ 142346 w 1236"/>
              <a:gd name="T9" fmla="*/ 610288 h 6013"/>
              <a:gd name="T10" fmla="*/ 138464 w 1236"/>
              <a:gd name="T11" fmla="*/ 820442 h 6013"/>
              <a:gd name="T12" fmla="*/ 123288 w 1236"/>
              <a:gd name="T13" fmla="*/ 919023 h 60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36" h="6013">
                <a:moveTo>
                  <a:pt x="0" y="0"/>
                </a:moveTo>
                <a:cubicBezTo>
                  <a:pt x="130" y="160"/>
                  <a:pt x="261" y="321"/>
                  <a:pt x="407" y="645"/>
                </a:cubicBezTo>
                <a:cubicBezTo>
                  <a:pt x="553" y="969"/>
                  <a:pt x="771" y="1608"/>
                  <a:pt x="873" y="1945"/>
                </a:cubicBezTo>
                <a:cubicBezTo>
                  <a:pt x="975" y="2282"/>
                  <a:pt x="963" y="2326"/>
                  <a:pt x="1019" y="2667"/>
                </a:cubicBezTo>
                <a:cubicBezTo>
                  <a:pt x="1075" y="3008"/>
                  <a:pt x="1184" y="3543"/>
                  <a:pt x="1210" y="3993"/>
                </a:cubicBezTo>
                <a:cubicBezTo>
                  <a:pt x="1236" y="4443"/>
                  <a:pt x="1204" y="5031"/>
                  <a:pt x="1177" y="5368"/>
                </a:cubicBezTo>
                <a:cubicBezTo>
                  <a:pt x="1150" y="5705"/>
                  <a:pt x="1075" y="5879"/>
                  <a:pt x="1048" y="6013"/>
                </a:cubicBezTo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267"/>
          <p:cNvSpPr>
            <a:spLocks/>
          </p:cNvSpPr>
          <p:nvPr/>
        </p:nvSpPr>
        <p:spPr bwMode="auto">
          <a:xfrm>
            <a:off x="2341010" y="2259137"/>
            <a:ext cx="649870" cy="3726297"/>
          </a:xfrm>
          <a:custGeom>
            <a:avLst/>
            <a:gdLst>
              <a:gd name="T0" fmla="*/ 0 w 1222"/>
              <a:gd name="T1" fmla="*/ 0 h 6163"/>
              <a:gd name="T2" fmla="*/ 47703 w 1222"/>
              <a:gd name="T3" fmla="*/ 98478 h 6163"/>
              <a:gd name="T4" fmla="*/ 102438 w 1222"/>
              <a:gd name="T5" fmla="*/ 296960 h 6163"/>
              <a:gd name="T6" fmla="*/ 122480 w 1222"/>
              <a:gd name="T7" fmla="*/ 411316 h 6163"/>
              <a:gd name="T8" fmla="*/ 141936 w 1222"/>
              <a:gd name="T9" fmla="*/ 609646 h 6163"/>
              <a:gd name="T10" fmla="*/ 115096 w 1222"/>
              <a:gd name="T11" fmla="*/ 858665 h 6163"/>
              <a:gd name="T12" fmla="*/ 103376 w 1222"/>
              <a:gd name="T13" fmla="*/ 940959 h 61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22" h="6163">
                <a:moveTo>
                  <a:pt x="0" y="0"/>
                </a:moveTo>
                <a:cubicBezTo>
                  <a:pt x="130" y="160"/>
                  <a:pt x="261" y="321"/>
                  <a:pt x="407" y="645"/>
                </a:cubicBezTo>
                <a:cubicBezTo>
                  <a:pt x="553" y="969"/>
                  <a:pt x="768" y="1604"/>
                  <a:pt x="874" y="1945"/>
                </a:cubicBezTo>
                <a:cubicBezTo>
                  <a:pt x="980" y="2286"/>
                  <a:pt x="989" y="2353"/>
                  <a:pt x="1045" y="2694"/>
                </a:cubicBezTo>
                <a:cubicBezTo>
                  <a:pt x="1101" y="3035"/>
                  <a:pt x="1222" y="3505"/>
                  <a:pt x="1211" y="3993"/>
                </a:cubicBezTo>
                <a:cubicBezTo>
                  <a:pt x="1200" y="4481"/>
                  <a:pt x="1037" y="5263"/>
                  <a:pt x="982" y="5624"/>
                </a:cubicBezTo>
                <a:cubicBezTo>
                  <a:pt x="927" y="5985"/>
                  <a:pt x="903" y="6051"/>
                  <a:pt x="882" y="6163"/>
                </a:cubicBezTo>
              </a:path>
            </a:pathLst>
          </a:cu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268"/>
          <p:cNvSpPr>
            <a:spLocks/>
          </p:cNvSpPr>
          <p:nvPr/>
        </p:nvSpPr>
        <p:spPr bwMode="auto">
          <a:xfrm>
            <a:off x="2556396" y="3682084"/>
            <a:ext cx="3794005" cy="1240455"/>
          </a:xfrm>
          <a:custGeom>
            <a:avLst/>
            <a:gdLst>
              <a:gd name="T0" fmla="*/ 1876 w 7132"/>
              <a:gd name="T1" fmla="*/ 307989 h 2052"/>
              <a:gd name="T2" fmla="*/ 18882 w 7132"/>
              <a:gd name="T3" fmla="*/ 248925 h 2052"/>
              <a:gd name="T4" fmla="*/ 57817 w 7132"/>
              <a:gd name="T5" fmla="*/ 165747 h 2052"/>
              <a:gd name="T6" fmla="*/ 84205 w 7132"/>
              <a:gd name="T7" fmla="*/ 105766 h 2052"/>
              <a:gd name="T8" fmla="*/ 126072 w 7132"/>
              <a:gd name="T9" fmla="*/ 52196 h 2052"/>
              <a:gd name="T10" fmla="*/ 163366 w 7132"/>
              <a:gd name="T11" fmla="*/ 35713 h 2052"/>
              <a:gd name="T12" fmla="*/ 240066 w 7132"/>
              <a:gd name="T13" fmla="*/ 14194 h 2052"/>
              <a:gd name="T14" fmla="*/ 374817 w 7132"/>
              <a:gd name="T15" fmla="*/ 1221 h 2052"/>
              <a:gd name="T16" fmla="*/ 583335 w 7132"/>
              <a:gd name="T17" fmla="*/ 7020 h 2052"/>
              <a:gd name="T18" fmla="*/ 732980 w 7132"/>
              <a:gd name="T19" fmla="*/ 30677 h 2052"/>
              <a:gd name="T20" fmla="*/ 772737 w 7132"/>
              <a:gd name="T21" fmla="*/ 35713 h 2052"/>
              <a:gd name="T22" fmla="*/ 815308 w 7132"/>
              <a:gd name="T23" fmla="*/ 47160 h 2052"/>
              <a:gd name="T24" fmla="*/ 836418 w 7132"/>
              <a:gd name="T25" fmla="*/ 52196 h 2052"/>
              <a:gd name="T26" fmla="*/ 792556 w 7132"/>
              <a:gd name="T27" fmla="*/ 248925 h 2052"/>
              <a:gd name="T28" fmla="*/ 683841 w 7132"/>
              <a:gd name="T29" fmla="*/ 226337 h 2052"/>
              <a:gd name="T30" fmla="*/ 558355 w 7132"/>
              <a:gd name="T31" fmla="*/ 213517 h 2052"/>
              <a:gd name="T32" fmla="*/ 412931 w 7132"/>
              <a:gd name="T33" fmla="*/ 201918 h 2052"/>
              <a:gd name="T34" fmla="*/ 273489 w 7132"/>
              <a:gd name="T35" fmla="*/ 203902 h 2052"/>
              <a:gd name="T36" fmla="*/ 170755 w 7132"/>
              <a:gd name="T37" fmla="*/ 218554 h 2052"/>
              <a:gd name="T38" fmla="*/ 101679 w 7132"/>
              <a:gd name="T39" fmla="*/ 240226 h 2052"/>
              <a:gd name="T40" fmla="*/ 30023 w 7132"/>
              <a:gd name="T41" fmla="*/ 279907 h 2052"/>
              <a:gd name="T42" fmla="*/ 1876 w 7132"/>
              <a:gd name="T43" fmla="*/ 307989 h 205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7132" h="2052">
                <a:moveTo>
                  <a:pt x="16" y="2018"/>
                </a:moveTo>
                <a:cubicBezTo>
                  <a:pt x="0" y="1984"/>
                  <a:pt x="82" y="1786"/>
                  <a:pt x="161" y="1631"/>
                </a:cubicBezTo>
                <a:cubicBezTo>
                  <a:pt x="240" y="1476"/>
                  <a:pt x="400" y="1242"/>
                  <a:pt x="493" y="1086"/>
                </a:cubicBezTo>
                <a:cubicBezTo>
                  <a:pt x="586" y="930"/>
                  <a:pt x="621" y="817"/>
                  <a:pt x="718" y="693"/>
                </a:cubicBezTo>
                <a:cubicBezTo>
                  <a:pt x="815" y="569"/>
                  <a:pt x="962" y="418"/>
                  <a:pt x="1075" y="342"/>
                </a:cubicBezTo>
                <a:cubicBezTo>
                  <a:pt x="1188" y="266"/>
                  <a:pt x="1231" y="275"/>
                  <a:pt x="1393" y="234"/>
                </a:cubicBezTo>
                <a:lnTo>
                  <a:pt x="2047" y="93"/>
                </a:lnTo>
                <a:cubicBezTo>
                  <a:pt x="2347" y="55"/>
                  <a:pt x="2708" y="16"/>
                  <a:pt x="3196" y="8"/>
                </a:cubicBezTo>
                <a:cubicBezTo>
                  <a:pt x="3684" y="0"/>
                  <a:pt x="4465" y="14"/>
                  <a:pt x="4974" y="46"/>
                </a:cubicBezTo>
                <a:cubicBezTo>
                  <a:pt x="5483" y="78"/>
                  <a:pt x="5981" y="170"/>
                  <a:pt x="6250" y="201"/>
                </a:cubicBezTo>
                <a:cubicBezTo>
                  <a:pt x="6519" y="232"/>
                  <a:pt x="6472" y="216"/>
                  <a:pt x="6589" y="234"/>
                </a:cubicBezTo>
                <a:cubicBezTo>
                  <a:pt x="6706" y="252"/>
                  <a:pt x="6862" y="291"/>
                  <a:pt x="6952" y="309"/>
                </a:cubicBezTo>
                <a:lnTo>
                  <a:pt x="7132" y="342"/>
                </a:lnTo>
                <a:cubicBezTo>
                  <a:pt x="7100" y="562"/>
                  <a:pt x="6975" y="1441"/>
                  <a:pt x="6758" y="1631"/>
                </a:cubicBezTo>
                <a:lnTo>
                  <a:pt x="5831" y="1483"/>
                </a:lnTo>
                <a:cubicBezTo>
                  <a:pt x="5498" y="1444"/>
                  <a:pt x="5146" y="1426"/>
                  <a:pt x="4761" y="1399"/>
                </a:cubicBezTo>
                <a:cubicBezTo>
                  <a:pt x="4376" y="1372"/>
                  <a:pt x="3926" y="1334"/>
                  <a:pt x="3521" y="1323"/>
                </a:cubicBezTo>
                <a:cubicBezTo>
                  <a:pt x="3116" y="1312"/>
                  <a:pt x="2676" y="1318"/>
                  <a:pt x="2332" y="1336"/>
                </a:cubicBezTo>
                <a:cubicBezTo>
                  <a:pt x="1988" y="1354"/>
                  <a:pt x="1700" y="1392"/>
                  <a:pt x="1456" y="1432"/>
                </a:cubicBezTo>
                <a:cubicBezTo>
                  <a:pt x="1212" y="1472"/>
                  <a:pt x="1067" y="1507"/>
                  <a:pt x="867" y="1574"/>
                </a:cubicBezTo>
                <a:cubicBezTo>
                  <a:pt x="667" y="1641"/>
                  <a:pt x="398" y="1760"/>
                  <a:pt x="256" y="1834"/>
                </a:cubicBezTo>
                <a:cubicBezTo>
                  <a:pt x="114" y="1908"/>
                  <a:pt x="32" y="2052"/>
                  <a:pt x="16" y="2018"/>
                </a:cubicBezTo>
                <a:close/>
              </a:path>
            </a:pathLst>
          </a:custGeom>
          <a:solidFill>
            <a:srgbClr val="8DB3E2">
              <a:alpha val="39999"/>
            </a:srgbClr>
          </a:solidFill>
          <a:ln w="254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269"/>
          <p:cNvSpPr>
            <a:spLocks/>
          </p:cNvSpPr>
          <p:nvPr/>
        </p:nvSpPr>
        <p:spPr bwMode="auto">
          <a:xfrm>
            <a:off x="2628191" y="4280117"/>
            <a:ext cx="3586047" cy="430337"/>
          </a:xfrm>
          <a:custGeom>
            <a:avLst/>
            <a:gdLst>
              <a:gd name="T0" fmla="*/ 0 w 6742"/>
              <a:gd name="T1" fmla="*/ 108173 h 715"/>
              <a:gd name="T2" fmla="*/ 96141 w 6742"/>
              <a:gd name="T3" fmla="*/ 43118 h 715"/>
              <a:gd name="T4" fmla="*/ 246683 w 6742"/>
              <a:gd name="T5" fmla="*/ 6203 h 715"/>
              <a:gd name="T6" fmla="*/ 476951 w 6742"/>
              <a:gd name="T7" fmla="*/ 6203 h 715"/>
              <a:gd name="T8" fmla="*/ 672046 w 6742"/>
              <a:gd name="T9" fmla="*/ 26022 h 715"/>
              <a:gd name="T10" fmla="*/ 790464 w 6742"/>
              <a:gd name="T11" fmla="*/ 51590 h 7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42" h="715">
                <a:moveTo>
                  <a:pt x="0" y="715"/>
                </a:moveTo>
                <a:cubicBezTo>
                  <a:pt x="234" y="556"/>
                  <a:pt x="469" y="397"/>
                  <a:pt x="820" y="285"/>
                </a:cubicBezTo>
                <a:cubicBezTo>
                  <a:pt x="1171" y="173"/>
                  <a:pt x="1563" y="82"/>
                  <a:pt x="2104" y="41"/>
                </a:cubicBezTo>
                <a:cubicBezTo>
                  <a:pt x="2645" y="0"/>
                  <a:pt x="3463" y="19"/>
                  <a:pt x="4068" y="41"/>
                </a:cubicBezTo>
                <a:cubicBezTo>
                  <a:pt x="4673" y="63"/>
                  <a:pt x="5286" y="122"/>
                  <a:pt x="5732" y="172"/>
                </a:cubicBezTo>
                <a:cubicBezTo>
                  <a:pt x="6178" y="222"/>
                  <a:pt x="6460" y="281"/>
                  <a:pt x="6742" y="341"/>
                </a:cubicBezTo>
              </a:path>
            </a:pathLst>
          </a:cu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270"/>
          <p:cNvSpPr>
            <a:spLocks/>
          </p:cNvSpPr>
          <p:nvPr/>
        </p:nvSpPr>
        <p:spPr bwMode="auto">
          <a:xfrm>
            <a:off x="2805203" y="4044603"/>
            <a:ext cx="3469689" cy="335391"/>
          </a:xfrm>
          <a:custGeom>
            <a:avLst/>
            <a:gdLst>
              <a:gd name="T0" fmla="*/ 0 w 6524"/>
              <a:gd name="T1" fmla="*/ 84648 h 555"/>
              <a:gd name="T2" fmla="*/ 70565 w 6524"/>
              <a:gd name="T3" fmla="*/ 43468 h 555"/>
              <a:gd name="T4" fmla="*/ 221072 w 6524"/>
              <a:gd name="T5" fmla="*/ 6253 h 555"/>
              <a:gd name="T6" fmla="*/ 451287 w 6524"/>
              <a:gd name="T7" fmla="*/ 6253 h 555"/>
              <a:gd name="T8" fmla="*/ 646337 w 6524"/>
              <a:gd name="T9" fmla="*/ 26234 h 555"/>
              <a:gd name="T10" fmla="*/ 764726 w 6524"/>
              <a:gd name="T11" fmla="*/ 52009 h 5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24" h="555">
                <a:moveTo>
                  <a:pt x="0" y="555"/>
                </a:moveTo>
                <a:cubicBezTo>
                  <a:pt x="104" y="510"/>
                  <a:pt x="288" y="371"/>
                  <a:pt x="602" y="285"/>
                </a:cubicBezTo>
                <a:cubicBezTo>
                  <a:pt x="916" y="199"/>
                  <a:pt x="1345" y="82"/>
                  <a:pt x="1886" y="41"/>
                </a:cubicBezTo>
                <a:cubicBezTo>
                  <a:pt x="2427" y="0"/>
                  <a:pt x="3245" y="19"/>
                  <a:pt x="3850" y="41"/>
                </a:cubicBezTo>
                <a:cubicBezTo>
                  <a:pt x="4455" y="63"/>
                  <a:pt x="5068" y="122"/>
                  <a:pt x="5514" y="172"/>
                </a:cubicBezTo>
                <a:cubicBezTo>
                  <a:pt x="5960" y="222"/>
                  <a:pt x="6242" y="281"/>
                  <a:pt x="6524" y="341"/>
                </a:cubicBezTo>
              </a:path>
            </a:pathLst>
          </a:cu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271"/>
          <p:cNvSpPr>
            <a:spLocks/>
          </p:cNvSpPr>
          <p:nvPr/>
        </p:nvSpPr>
        <p:spPr bwMode="auto">
          <a:xfrm>
            <a:off x="2924037" y="3846081"/>
            <a:ext cx="3411510" cy="298400"/>
          </a:xfrm>
          <a:custGeom>
            <a:avLst/>
            <a:gdLst>
              <a:gd name="T0" fmla="*/ 0 w 6413"/>
              <a:gd name="T1" fmla="*/ 75586 h 492"/>
              <a:gd name="T2" fmla="*/ 57582 w 6413"/>
              <a:gd name="T3" fmla="*/ 43784 h 492"/>
              <a:gd name="T4" fmla="*/ 208165 w 6413"/>
              <a:gd name="T5" fmla="*/ 6299 h 492"/>
              <a:gd name="T6" fmla="*/ 438495 w 6413"/>
              <a:gd name="T7" fmla="*/ 6299 h 492"/>
              <a:gd name="T8" fmla="*/ 633643 w 6413"/>
              <a:gd name="T9" fmla="*/ 26424 h 492"/>
              <a:gd name="T10" fmla="*/ 752092 w 6413"/>
              <a:gd name="T11" fmla="*/ 52388 h 4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13" h="492">
                <a:moveTo>
                  <a:pt x="0" y="492"/>
                </a:moveTo>
                <a:cubicBezTo>
                  <a:pt x="82" y="454"/>
                  <a:pt x="195" y="360"/>
                  <a:pt x="491" y="285"/>
                </a:cubicBezTo>
                <a:cubicBezTo>
                  <a:pt x="787" y="210"/>
                  <a:pt x="1234" y="82"/>
                  <a:pt x="1775" y="41"/>
                </a:cubicBezTo>
                <a:cubicBezTo>
                  <a:pt x="2316" y="0"/>
                  <a:pt x="3134" y="19"/>
                  <a:pt x="3739" y="41"/>
                </a:cubicBezTo>
                <a:cubicBezTo>
                  <a:pt x="4344" y="63"/>
                  <a:pt x="4957" y="122"/>
                  <a:pt x="5403" y="172"/>
                </a:cubicBezTo>
                <a:cubicBezTo>
                  <a:pt x="5849" y="222"/>
                  <a:pt x="6131" y="281"/>
                  <a:pt x="6413" y="341"/>
                </a:cubicBezTo>
              </a:path>
            </a:pathLst>
          </a:custGeom>
          <a:noFill/>
          <a:ln w="9525">
            <a:solidFill>
              <a:srgbClr val="1F497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AutoShape 273"/>
          <p:cNvSpPr>
            <a:spLocks noChangeArrowheads="1"/>
          </p:cNvSpPr>
          <p:nvPr/>
        </p:nvSpPr>
        <p:spPr bwMode="auto">
          <a:xfrm>
            <a:off x="2341010" y="3595770"/>
            <a:ext cx="4018056" cy="626393"/>
          </a:xfrm>
          <a:prstGeom prst="parallelogram">
            <a:avLst>
              <a:gd name="adj" fmla="val 165217"/>
            </a:avLst>
          </a:prstGeom>
          <a:solidFill>
            <a:srgbClr val="BFBFBF">
              <a:alpha val="39999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1" name="AutoShape 274"/>
          <p:cNvCxnSpPr>
            <a:cxnSpLocks noChangeShapeType="1"/>
          </p:cNvCxnSpPr>
          <p:nvPr/>
        </p:nvCxnSpPr>
        <p:spPr bwMode="auto">
          <a:xfrm>
            <a:off x="3005735" y="5711696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275"/>
          <p:cNvCxnSpPr>
            <a:cxnSpLocks noChangeShapeType="1"/>
          </p:cNvCxnSpPr>
          <p:nvPr/>
        </p:nvCxnSpPr>
        <p:spPr bwMode="auto">
          <a:xfrm flipV="1">
            <a:off x="2646759" y="2063081"/>
            <a:ext cx="2920084" cy="3311990"/>
          </a:xfrm>
          <a:prstGeom prst="straightConnector1">
            <a:avLst/>
          </a:prstGeom>
          <a:noFill/>
          <a:ln w="190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AutoShape 276"/>
          <p:cNvCxnSpPr>
            <a:cxnSpLocks noChangeShapeType="1"/>
          </p:cNvCxnSpPr>
          <p:nvPr/>
        </p:nvCxnSpPr>
        <p:spPr bwMode="auto">
          <a:xfrm flipH="1" flipV="1">
            <a:off x="3679124" y="2072945"/>
            <a:ext cx="810791" cy="3310757"/>
          </a:xfrm>
          <a:prstGeom prst="straightConnector1">
            <a:avLst/>
          </a:prstGeom>
          <a:noFill/>
          <a:ln w="190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Oval 277"/>
          <p:cNvSpPr>
            <a:spLocks noChangeAspect="1" noChangeArrowheads="1"/>
          </p:cNvSpPr>
          <p:nvPr/>
        </p:nvSpPr>
        <p:spPr bwMode="auto">
          <a:xfrm>
            <a:off x="4069047" y="3737572"/>
            <a:ext cx="30946" cy="34526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5" name="AutoShape 278"/>
          <p:cNvCxnSpPr>
            <a:cxnSpLocks noChangeShapeType="1"/>
          </p:cNvCxnSpPr>
          <p:nvPr/>
        </p:nvCxnSpPr>
        <p:spPr bwMode="auto">
          <a:xfrm>
            <a:off x="4087614" y="3027331"/>
            <a:ext cx="0" cy="914928"/>
          </a:xfrm>
          <a:prstGeom prst="straightConnector1">
            <a:avLst/>
          </a:prstGeom>
          <a:noFill/>
          <a:ln w="635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 Box 281"/>
          <p:cNvSpPr txBox="1">
            <a:spLocks noChangeArrowheads="1"/>
          </p:cNvSpPr>
          <p:nvPr/>
        </p:nvSpPr>
        <p:spPr bwMode="auto">
          <a:xfrm>
            <a:off x="4113609" y="2942250"/>
            <a:ext cx="501329" cy="28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n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Text Box 282"/>
          <p:cNvSpPr txBox="1">
            <a:spLocks noChangeArrowheads="1"/>
          </p:cNvSpPr>
          <p:nvPr/>
        </p:nvSpPr>
        <p:spPr bwMode="auto">
          <a:xfrm>
            <a:off x="4514672" y="3352858"/>
            <a:ext cx="490188" cy="28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n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9" name="Text Box 283"/>
          <p:cNvSpPr txBox="1">
            <a:spLocks noChangeArrowheads="1"/>
          </p:cNvSpPr>
          <p:nvPr/>
        </p:nvSpPr>
        <p:spPr bwMode="auto">
          <a:xfrm>
            <a:off x="5733953" y="2818945"/>
            <a:ext cx="1135107" cy="28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Adipose  tissue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Text Box 284"/>
          <p:cNvSpPr txBox="1">
            <a:spLocks noChangeArrowheads="1"/>
          </p:cNvSpPr>
          <p:nvPr/>
        </p:nvSpPr>
        <p:spPr bwMode="auto">
          <a:xfrm>
            <a:off x="4331471" y="5526737"/>
            <a:ext cx="2085775" cy="28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Cambria" charset="0"/>
                <a:ea typeface="ÇlÇr ñæí©" charset="0"/>
              </a:rPr>
              <a:t>Cooper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Cambria" charset="0"/>
                <a:ea typeface="ÇlÇr ñæí©" charset="0"/>
              </a:rPr>
              <a:t>’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Cambria" charset="0"/>
                <a:ea typeface="ÇlÇr ñæí©" charset="0"/>
              </a:rPr>
              <a:t>s ligament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</a:endParaRPr>
          </a:p>
        </p:txBody>
      </p:sp>
      <p:sp>
        <p:nvSpPr>
          <p:cNvPr id="71" name="Text Box 285"/>
          <p:cNvSpPr txBox="1">
            <a:spLocks noChangeArrowheads="1"/>
          </p:cNvSpPr>
          <p:nvPr/>
        </p:nvSpPr>
        <p:spPr bwMode="auto">
          <a:xfrm>
            <a:off x="4069047" y="2097606"/>
            <a:ext cx="1133869" cy="28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mbria" charset="0"/>
                <a:ea typeface="ÇlÇr ñæí©" charset="0"/>
              </a:rPr>
              <a:t>Voxel V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2" name="Text Box 286"/>
          <p:cNvSpPr txBox="1">
            <a:spLocks noChangeArrowheads="1"/>
          </p:cNvSpPr>
          <p:nvPr/>
        </p:nvSpPr>
        <p:spPr bwMode="auto">
          <a:xfrm>
            <a:off x="5716623" y="3272709"/>
            <a:ext cx="507518" cy="28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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3" name="Text Box 287"/>
          <p:cNvSpPr txBox="1">
            <a:spLocks noChangeArrowheads="1"/>
          </p:cNvSpPr>
          <p:nvPr/>
        </p:nvSpPr>
        <p:spPr bwMode="auto">
          <a:xfrm>
            <a:off x="3030492" y="1944707"/>
            <a:ext cx="501329" cy="28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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4" name="Rectangle 288"/>
          <p:cNvSpPr>
            <a:spLocks noChangeArrowheads="1"/>
          </p:cNvSpPr>
          <p:nvPr/>
        </p:nvSpPr>
        <p:spPr bwMode="auto">
          <a:xfrm>
            <a:off x="2646759" y="2823877"/>
            <a:ext cx="1854297" cy="2559826"/>
          </a:xfrm>
          <a:prstGeom prst="rect">
            <a:avLst/>
          </a:prstGeom>
          <a:noFill/>
          <a:ln w="254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Text Box 289"/>
          <p:cNvSpPr txBox="1">
            <a:spLocks noChangeArrowheads="1"/>
          </p:cNvSpPr>
          <p:nvPr/>
        </p:nvSpPr>
        <p:spPr bwMode="auto">
          <a:xfrm>
            <a:off x="4096279" y="3836216"/>
            <a:ext cx="394874" cy="28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x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6" name="Oval 290"/>
          <p:cNvSpPr>
            <a:spLocks noChangeAspect="1" noChangeArrowheads="1"/>
          </p:cNvSpPr>
          <p:nvPr/>
        </p:nvSpPr>
        <p:spPr bwMode="auto">
          <a:xfrm>
            <a:off x="4069047" y="3926229"/>
            <a:ext cx="30946" cy="34526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Oval 291"/>
          <p:cNvSpPr>
            <a:spLocks noChangeAspect="1" noChangeArrowheads="1"/>
          </p:cNvSpPr>
          <p:nvPr/>
        </p:nvSpPr>
        <p:spPr bwMode="auto">
          <a:xfrm>
            <a:off x="2930226" y="4064332"/>
            <a:ext cx="29708" cy="3575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Text Box 293"/>
          <p:cNvSpPr txBox="1">
            <a:spLocks noChangeArrowheads="1"/>
          </p:cNvSpPr>
          <p:nvPr/>
        </p:nvSpPr>
        <p:spPr bwMode="auto">
          <a:xfrm>
            <a:off x="4503532" y="2823877"/>
            <a:ext cx="1135107" cy="28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16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9" name="AutoShape 272"/>
          <p:cNvSpPr>
            <a:spLocks noChangeArrowheads="1"/>
          </p:cNvSpPr>
          <p:nvPr/>
        </p:nvSpPr>
        <p:spPr bwMode="auto">
          <a:xfrm rot="19836307">
            <a:off x="1849007" y="2409482"/>
            <a:ext cx="1913714" cy="2868090"/>
          </a:xfrm>
          <a:prstGeom prst="parallelogram">
            <a:avLst>
              <a:gd name="adj" fmla="val 40343"/>
            </a:avLst>
          </a:prstGeom>
          <a:solidFill>
            <a:srgbClr val="BFBFBF">
              <a:alpha val="39999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Text Box 37"/>
          <p:cNvSpPr txBox="1">
            <a:spLocks noChangeArrowheads="1"/>
          </p:cNvSpPr>
          <p:nvPr/>
        </p:nvSpPr>
        <p:spPr bwMode="auto">
          <a:xfrm>
            <a:off x="1858249" y="4405888"/>
            <a:ext cx="946954" cy="25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Skin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cxnSp>
        <p:nvCxnSpPr>
          <p:cNvPr id="82" name="AutoShape 279"/>
          <p:cNvCxnSpPr>
            <a:cxnSpLocks noChangeShapeType="1"/>
          </p:cNvCxnSpPr>
          <p:nvPr/>
        </p:nvCxnSpPr>
        <p:spPr bwMode="auto">
          <a:xfrm flipH="1">
            <a:off x="2957459" y="3595770"/>
            <a:ext cx="1677285" cy="485824"/>
          </a:xfrm>
          <a:prstGeom prst="straightConnector1">
            <a:avLst/>
          </a:prstGeom>
          <a:noFill/>
          <a:ln w="635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" name="Text Box 521"/>
          <p:cNvSpPr txBox="1">
            <a:spLocks noChangeArrowheads="1"/>
          </p:cNvSpPr>
          <p:nvPr/>
        </p:nvSpPr>
        <p:spPr bwMode="auto">
          <a:xfrm>
            <a:off x="3810000" y="3429000"/>
            <a:ext cx="394874" cy="28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mbria" charset="0"/>
                <a:ea typeface="ÇlÇr ñæí©" charset="0"/>
              </a:rPr>
              <a:t>x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rgbClr val="008000"/>
                </a:solidFill>
                <a:effectLst/>
                <a:latin typeface="Cambria" charset="0"/>
                <a:ea typeface="ÇlÇr ñæí©" charset="0"/>
              </a:rPr>
              <a:t>c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8000"/>
              </a:solidFill>
              <a:effectLst/>
            </a:endParaRPr>
          </a:p>
        </p:txBody>
      </p:sp>
      <p:sp>
        <p:nvSpPr>
          <p:cNvPr id="84" name="Text Box 255"/>
          <p:cNvSpPr txBox="1">
            <a:spLocks noChangeArrowheads="1"/>
          </p:cNvSpPr>
          <p:nvPr/>
        </p:nvSpPr>
        <p:spPr bwMode="auto">
          <a:xfrm>
            <a:off x="5962955" y="3961988"/>
            <a:ext cx="2114245" cy="78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19855" rIns="39711" bIns="19855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mbria" charset="0"/>
                <a:ea typeface="ÇlÇr ñæí©" charset="0"/>
              </a:rPr>
              <a:t>Ligament-Adipose boundary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1" name="Text Box 520"/>
          <p:cNvSpPr txBox="1">
            <a:spLocks noChangeArrowheads="1"/>
          </p:cNvSpPr>
          <p:nvPr/>
        </p:nvSpPr>
        <p:spPr bwMode="auto">
          <a:xfrm>
            <a:off x="2816344" y="3748832"/>
            <a:ext cx="394874" cy="28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711" tIns="0" rIns="39711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x</a:t>
            </a:r>
            <a:r>
              <a:rPr kumimoji="0" lang="en-US" sz="16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Freeform 253"/>
          <p:cNvSpPr>
            <a:spLocks/>
          </p:cNvSpPr>
          <p:nvPr/>
        </p:nvSpPr>
        <p:spPr bwMode="auto">
          <a:xfrm>
            <a:off x="1886270" y="2051580"/>
            <a:ext cx="1466530" cy="4425420"/>
          </a:xfrm>
          <a:custGeom>
            <a:avLst/>
            <a:gdLst>
              <a:gd name="T0" fmla="*/ 0 w 2491"/>
              <a:gd name="T1" fmla="*/ 373821 h 7326"/>
              <a:gd name="T2" fmla="*/ 364305 w 2491"/>
              <a:gd name="T3" fmla="*/ 0 h 7326"/>
              <a:gd name="T4" fmla="*/ 439825 w 2491"/>
              <a:gd name="T5" fmla="*/ 89568 h 7326"/>
              <a:gd name="T6" fmla="*/ 488761 w 2491"/>
              <a:gd name="T7" fmla="*/ 198728 h 7326"/>
              <a:gd name="T8" fmla="*/ 550083 w 2491"/>
              <a:gd name="T9" fmla="*/ 346764 h 7326"/>
              <a:gd name="T10" fmla="*/ 601134 w 2491"/>
              <a:gd name="T11" fmla="*/ 498532 h 7326"/>
              <a:gd name="T12" fmla="*/ 657925 w 2491"/>
              <a:gd name="T13" fmla="*/ 677667 h 7326"/>
              <a:gd name="T14" fmla="*/ 687226 w 2491"/>
              <a:gd name="T15" fmla="*/ 821660 h 7326"/>
              <a:gd name="T16" fmla="*/ 708674 w 2491"/>
              <a:gd name="T17" fmla="*/ 955700 h 7326"/>
              <a:gd name="T18" fmla="*/ 746131 w 2491"/>
              <a:gd name="T19" fmla="*/ 1267011 h 7326"/>
              <a:gd name="T20" fmla="*/ 746131 w 2491"/>
              <a:gd name="T21" fmla="*/ 1487820 h 7326"/>
              <a:gd name="T22" fmla="*/ 716226 w 2491"/>
              <a:gd name="T23" fmla="*/ 1795398 h 7326"/>
              <a:gd name="T24" fmla="*/ 687226 w 2491"/>
              <a:gd name="T25" fmla="*/ 1870660 h 7326"/>
              <a:gd name="T26" fmla="*/ 220517 w 2491"/>
              <a:gd name="T27" fmla="*/ 2278380 h 7326"/>
              <a:gd name="T28" fmla="*/ 284255 w 2491"/>
              <a:gd name="T29" fmla="*/ 1951209 h 7326"/>
              <a:gd name="T30" fmla="*/ 338025 w 2491"/>
              <a:gd name="T31" fmla="*/ 1701788 h 7326"/>
              <a:gd name="T32" fmla="*/ 349202 w 2491"/>
              <a:gd name="T33" fmla="*/ 1542245 h 7326"/>
              <a:gd name="T34" fmla="*/ 341650 w 2491"/>
              <a:gd name="T35" fmla="*/ 1394209 h 7326"/>
              <a:gd name="T36" fmla="*/ 303890 w 2491"/>
              <a:gd name="T37" fmla="*/ 1132970 h 7326"/>
              <a:gd name="T38" fmla="*/ 247099 w 2491"/>
              <a:gd name="T39" fmla="*/ 915271 h 7326"/>
              <a:gd name="T40" fmla="*/ 182757 w 2491"/>
              <a:gd name="T41" fmla="*/ 724317 h 7326"/>
              <a:gd name="T42" fmla="*/ 122341 w 2491"/>
              <a:gd name="T43" fmla="*/ 576592 h 7326"/>
              <a:gd name="T44" fmla="*/ 46520 w 2491"/>
              <a:gd name="T45" fmla="*/ 436332 h 7326"/>
              <a:gd name="T46" fmla="*/ 0 w 2491"/>
              <a:gd name="T47" fmla="*/ 373821 h 732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2491" h="7326">
                <a:moveTo>
                  <a:pt x="0" y="1202"/>
                </a:moveTo>
                <a:lnTo>
                  <a:pt x="1206" y="0"/>
                </a:lnTo>
                <a:lnTo>
                  <a:pt x="1456" y="288"/>
                </a:lnTo>
                <a:cubicBezTo>
                  <a:pt x="1525" y="394"/>
                  <a:pt x="1557" y="501"/>
                  <a:pt x="1618" y="639"/>
                </a:cubicBezTo>
                <a:cubicBezTo>
                  <a:pt x="1679" y="777"/>
                  <a:pt x="1759" y="954"/>
                  <a:pt x="1821" y="1115"/>
                </a:cubicBezTo>
                <a:cubicBezTo>
                  <a:pt x="1883" y="1276"/>
                  <a:pt x="1931" y="1426"/>
                  <a:pt x="1990" y="1603"/>
                </a:cubicBezTo>
                <a:cubicBezTo>
                  <a:pt x="2049" y="1780"/>
                  <a:pt x="2131" y="2006"/>
                  <a:pt x="2178" y="2179"/>
                </a:cubicBezTo>
                <a:cubicBezTo>
                  <a:pt x="2225" y="2352"/>
                  <a:pt x="2247" y="2493"/>
                  <a:pt x="2275" y="2642"/>
                </a:cubicBezTo>
                <a:cubicBezTo>
                  <a:pt x="2303" y="2791"/>
                  <a:pt x="2314" y="2834"/>
                  <a:pt x="2346" y="3073"/>
                </a:cubicBezTo>
                <a:cubicBezTo>
                  <a:pt x="2378" y="3312"/>
                  <a:pt x="2449" y="3789"/>
                  <a:pt x="2470" y="4074"/>
                </a:cubicBezTo>
                <a:cubicBezTo>
                  <a:pt x="2491" y="4359"/>
                  <a:pt x="2486" y="4501"/>
                  <a:pt x="2470" y="4784"/>
                </a:cubicBezTo>
                <a:cubicBezTo>
                  <a:pt x="2454" y="5067"/>
                  <a:pt x="2403" y="5568"/>
                  <a:pt x="2371" y="5773"/>
                </a:cubicBezTo>
                <a:lnTo>
                  <a:pt x="2275" y="6015"/>
                </a:lnTo>
                <a:lnTo>
                  <a:pt x="730" y="7326"/>
                </a:lnTo>
                <a:lnTo>
                  <a:pt x="941" y="6274"/>
                </a:lnTo>
                <a:cubicBezTo>
                  <a:pt x="1006" y="5965"/>
                  <a:pt x="1083" y="5691"/>
                  <a:pt x="1119" y="5472"/>
                </a:cubicBezTo>
                <a:cubicBezTo>
                  <a:pt x="1155" y="5253"/>
                  <a:pt x="1154" y="5124"/>
                  <a:pt x="1156" y="4959"/>
                </a:cubicBezTo>
                <a:cubicBezTo>
                  <a:pt x="1158" y="4794"/>
                  <a:pt x="1156" y="4702"/>
                  <a:pt x="1131" y="4483"/>
                </a:cubicBezTo>
                <a:cubicBezTo>
                  <a:pt x="1106" y="4264"/>
                  <a:pt x="1058" y="3900"/>
                  <a:pt x="1006" y="3643"/>
                </a:cubicBezTo>
                <a:cubicBezTo>
                  <a:pt x="954" y="3386"/>
                  <a:pt x="885" y="3162"/>
                  <a:pt x="818" y="2943"/>
                </a:cubicBezTo>
                <a:cubicBezTo>
                  <a:pt x="751" y="2724"/>
                  <a:pt x="674" y="2510"/>
                  <a:pt x="605" y="2329"/>
                </a:cubicBezTo>
                <a:cubicBezTo>
                  <a:pt x="536" y="2148"/>
                  <a:pt x="480" y="2008"/>
                  <a:pt x="405" y="1854"/>
                </a:cubicBezTo>
                <a:cubicBezTo>
                  <a:pt x="330" y="1700"/>
                  <a:pt x="221" y="1512"/>
                  <a:pt x="154" y="1403"/>
                </a:cubicBezTo>
                <a:lnTo>
                  <a:pt x="0" y="1202"/>
                </a:lnTo>
                <a:close/>
              </a:path>
            </a:pathLst>
          </a:custGeom>
          <a:solidFill>
            <a:srgbClr val="FF9797">
              <a:alpha val="39999"/>
            </a:srgbClr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0208846" y="3018692"/>
            <a:ext cx="0" cy="166077"/>
          </a:xfrm>
          <a:custGeom>
            <a:avLst/>
            <a:gdLst>
              <a:gd name="connsiteX0" fmla="*/ 0 w 0"/>
              <a:gd name="connsiteY0" fmla="*/ 166077 h 166077"/>
              <a:gd name="connsiteX1" fmla="*/ 0 w 0"/>
              <a:gd name="connsiteY1" fmla="*/ 166077 h 166077"/>
              <a:gd name="connsiteX2" fmla="*/ 0 w 0"/>
              <a:gd name="connsiteY2" fmla="*/ 0 h 16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66077">
                <a:moveTo>
                  <a:pt x="0" y="166077"/>
                </a:moveTo>
                <a:lnTo>
                  <a:pt x="0" y="166077"/>
                </a:lnTo>
                <a:lnTo>
                  <a:pt x="0" y="0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49F3-40CF-4002-A5AE-B35C05E93FF4}" type="datetime1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7" grpId="0"/>
      <p:bldP spid="67" grpId="1"/>
      <p:bldP spid="68" grpId="0"/>
      <p:bldP spid="68" grpId="1"/>
      <p:bldP spid="72" grpId="0"/>
      <p:bldP spid="73" grpId="0"/>
      <p:bldP spid="75" grpId="0"/>
      <p:bldP spid="75" grpId="1"/>
      <p:bldP spid="76" grpId="0" animBg="1"/>
      <p:bldP spid="76" grpId="1" animBg="1"/>
      <p:bldP spid="77" grpId="0" animBg="1"/>
      <p:bldP spid="77" grpId="1" animBg="1"/>
      <p:bldP spid="79" grpId="0" animBg="1"/>
      <p:bldP spid="79" grpId="1" animBg="1"/>
      <p:bldP spid="81" grpId="0"/>
      <p:bldP spid="8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OBJECTIVES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statistical test in order to assess the correctness of a numerical algorithm implementation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propose a Monte Carlo method of an approximation algorithm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illustrate the methodology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volumes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F1BE-4FB9-4E67-830C-A812883ED02A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1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VALIDATION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077200" cy="5105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testing 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determine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the algorithm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 is correctly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implemented 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verification comprises techniques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adequacy of the developed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testing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 a limited set of test cases with known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examine a variety of potential inputs to software 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 verification, it is often of interest to determine the accuracy of an approximation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Validation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performed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empirically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A131-69D1-457F-BE50-9E4D960017D9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MONTE CARLO AS THE REPLACEMENT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/>
          <a:lstStyle/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Monte Carlo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 for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validation of a class of numerical software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method is developed for a class of multiple integral computation problems and demonstrated on a related problem of partial volume computation 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statistics developed and what shows:</a:t>
            </a:r>
          </a:p>
          <a:p>
            <a:pPr marL="114300" indent="0" algn="just">
              <a:buNone/>
            </a:pP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H0: algorithm implementation is correct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The statistics has asymptotical standard normal 	          distribution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8E9E-864C-488B-AD20-38C5609771A5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 flipV="1">
            <a:off x="7586910" y="4048760"/>
            <a:ext cx="2367281" cy="365760"/>
          </a:xfrm>
        </p:spPr>
        <p:txBody>
          <a:bodyPr/>
          <a:lstStyle/>
          <a:p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BASICS</a:t>
            </a:r>
            <a:endParaRPr lang="en-US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7620000" cy="510540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Goal:  calculate integrals</a:t>
                </a: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∬"/>
                          <m:limLoc m:val="subSup"/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𝐷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b="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𝑑𝑥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…</m:t>
                      </m:r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=1,…,</m:t>
                      </m:r>
                      <m:r>
                        <a:rPr lang="en-US" sz="2000" b="0" i="1">
                          <a:solidFill>
                            <a:srgbClr val="002060"/>
                          </a:solidFill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000" b="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Monte Carlo approach as follows: </a:t>
                </a:r>
                <a:endPara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a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Uniformly sample </a:t>
                </a:r>
                <a:r>
                  <a:rPr lang="en-US" sz="20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000" i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MC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independent points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,1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,2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[0,1]</m:t>
                        </m:r>
                      </m:e>
                      <m:sup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, </m:t>
                    </m:r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𝑗</m:t>
                    </m:r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=1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𝑀𝐶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b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Determine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,1</m:t>
                                    </m:r>
                                  </m:sub>
                                </m:sSub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,2</m:t>
                                    </m:r>
                                  </m:sub>
                                </m:sSub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,…,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2000" b="0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=1,…,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𝑀𝐶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indent="0" algn="just">
                  <a:buNone/>
                </a:pPr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Compute an approximation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𝑀𝐶</m:t>
                        </m:r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𝑀𝐶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:endPara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randomly chosen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[0,1]</m:t>
                        </m:r>
                      </m:e>
                      <m:sup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probability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𝑗</m:t>
                        </m:r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,1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,2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sz="2000" b="0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equal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000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000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random </a:t>
                </a:r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follows a Binomial distribution with expectation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𝑀𝐶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variance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𝑀𝐶</m:t>
                            </m:r>
                          </m:sub>
                        </m:s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0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1−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7620000" cy="5105400"/>
              </a:xfrm>
              <a:blipFill rotWithShape="1">
                <a:blip r:embed="rId2"/>
                <a:stretch>
                  <a:fillRect t="-597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386F-D858-4DB0-88E2-427B0C6FAB57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762000"/>
          </a:xfrm>
        </p:spPr>
        <p:txBody>
          <a:bodyPr/>
          <a:lstStyle/>
          <a:p>
            <a:pPr lvl="0" algn="ctr"/>
            <a:r>
              <a:rPr lang="en-GB" sz="3600" b="1" cap="small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SOFTWARE TESTING</a:t>
            </a:r>
            <a:r>
              <a:rPr lang="en-US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en-US" sz="4000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endParaRPr lang="en-US" sz="40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14399"/>
                <a:ext cx="7620000" cy="5933235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a</m:t>
                        </m:r>
                        <m: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  <m: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∬"/>
                        <m:limLoc m:val="subSup"/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D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  <m: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</m:nary>
                    <m:sSub>
                      <m:sSub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dx</m:t>
                        </m:r>
                      </m:e>
                      <m:sub>
                        <m: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d</m:t>
                    </m:r>
                    <m:sSub>
                      <m:sSub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…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d</m:t>
                    </m:r>
                    <m:sSub>
                      <m:sSub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k</m:t>
                        </m:r>
                        <m: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,</m:t>
                    </m:r>
                    <m:r>
                      <a:rPr lang="en-US" b="0" i="0" u="sng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i</m:t>
                    </m:r>
                    <m: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=1,…,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implemented. </a:t>
                </a:r>
                <a:endParaRPr lang="en-GB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g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k</m:t>
                            </m:r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f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i</m:t>
                            </m:r>
                          </m:sub>
                        </m:sSub>
                        <m:d>
                          <m:d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  <m:r>
                                  <a:rPr lang="en-US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suitable chosen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functions</a:t>
                </a:r>
                <a:endParaRPr lang="en-GB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set of functions f</a:t>
                </a:r>
                <a:r>
                  <a:rPr lang="en-GB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GB" dirty="0" err="1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,…,</a:t>
                </a: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T): the 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algorithm provides an exact </a:t>
                </a: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</a:p>
              <a:p>
                <a:pPr algn="just"/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Under 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GB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that the algorithm is correctly implemented, for large enough T, random variable Z </a:t>
                </a: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approximately Gaussian </a:t>
                </a: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distributio</a:t>
                </a: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/>
                      </a:rPr>
                      <m:t>Variance</m:t>
                    </m:r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/>
                      </a:rPr>
                      <m:t>: </m:t>
                    </m:r>
                    <m:sSubSup>
                      <m:sSubSupPr>
                        <m:ctrlPr>
                          <a:rPr lang="en-US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</a:rPr>
                          <m:t>X</m:t>
                        </m:r>
                      </m:sub>
                      <m:sup>
                        <m:r>
                          <a:rPr lang="en-GB" b="0" i="0">
                            <a:solidFill>
                              <a:srgbClr val="002060"/>
                            </a:solidFill>
                          </a:rPr>
                          <m:t>2</m:t>
                        </m:r>
                      </m:sup>
                    </m:sSubSup>
                    <m:r>
                      <a:rPr lang="en-GB" b="0" i="0">
                        <a:solidFill>
                          <a:srgbClr val="002060"/>
                        </a:solidFill>
                      </a:rPr>
                      <m:t>+</m:t>
                    </m:r>
                    <m:sSubSup>
                      <m:sSubSupPr>
                        <m:ctrlPr>
                          <a:rPr lang="en-US">
                            <a:solidFill>
                              <a:srgbClr val="002060"/>
                            </a:solidFill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</a:rPr>
                          <m:t>Y</m:t>
                        </m:r>
                      </m:sub>
                      <m:sup>
                        <m:r>
                          <a:rPr lang="en-GB" b="0" i="0">
                            <a:solidFill>
                              <a:srgbClr val="002060"/>
                            </a:solidFill>
                          </a:rPr>
                          <m:t>2</m:t>
                        </m:r>
                      </m:sup>
                    </m:sSubSup>
                    <m:r>
                      <a:rPr lang="en-GB" b="0" i="0">
                        <a:solidFill>
                          <a:srgbClr val="002060"/>
                        </a:solidFill>
                      </a:rPr>
                      <m:t>−2</m:t>
                    </m:r>
                    <m:sSub>
                      <m:sSubPr>
                        <m:ctrlPr>
                          <a:rPr lang="en-US">
                            <a:solidFill>
                              <a:srgbClr val="002060"/>
                            </a:solidFill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</a:rPr>
                          <m:t>XY</m:t>
                        </m:r>
                      </m:sub>
                    </m:sSub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 and Y: Two random variables)</a:t>
                </a:r>
                <a:endParaRPr lang="en-GB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algn="just"/>
                <a:endParaRPr lang="en-US" dirty="0" smtClean="0">
                  <a:solidFill>
                    <a:srgbClr val="002060"/>
                  </a:solidFill>
                  <a:latin typeface="Cambria Math"/>
                </a:endParaRPr>
              </a:p>
              <a:p>
                <a:pPr marL="114300" indent="0" algn="just">
                  <a:buNone/>
                </a:pP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14399"/>
                <a:ext cx="7620000" cy="5933235"/>
              </a:xfrm>
              <a:blipFill rotWithShape="1">
                <a:blip r:embed="rId2"/>
                <a:stretch>
                  <a:fillRect r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9824-4EA8-4BD6-AC7D-E4B9DACFA38B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43345" y="4835223"/>
                <a:ext cx="1309255" cy="61655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GB" b="1" i="0">
                            <a:solidFill>
                              <a:srgbClr val="002060"/>
                            </a:solidFill>
                            <a:latin typeface="Cambria Math"/>
                          </a:rPr>
                          <m:t>𝐙</m:t>
                        </m:r>
                      </m:e>
                      <m:sup>
                        <m:r>
                          <a:rPr lang="en-GB" b="1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GB" b="1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1" i="0">
                            <a:solidFill>
                              <a:srgbClr val="002060"/>
                            </a:solidFill>
                            <a:latin typeface="Cambria Math"/>
                          </a:rPr>
                          <m:t>𝐙</m:t>
                        </m:r>
                      </m:num>
                      <m:den>
                        <m:sSubSup>
                          <m:sSubSupPr>
                            <m:ctrlPr>
                              <a:rPr lang="en-US" b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GB" b="1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𝐬</m:t>
                            </m:r>
                          </m:e>
                          <m:sub>
                            <m:r>
                              <a:rPr lang="en-GB" b="1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𝐙</m:t>
                            </m:r>
                          </m:sub>
                          <m:sup/>
                        </m:sSubSup>
                      </m:den>
                    </m:f>
                  </m:oMath>
                </a14:m>
                <a:r>
                  <a:rPr lang="en-GB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b="1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45" y="4835223"/>
                <a:ext cx="1309255" cy="6165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038599" y="4904547"/>
                <a:ext cx="2850573" cy="838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en-GB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𝒁</m:t>
                        </m:r>
                      </m:sub>
                      <m:sup/>
                    </m:sSubSup>
                    <m:r>
                      <a:rPr lang="en-GB" b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GB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𝜺</m:t>
                                    </m:r>
                                  </m:e>
                                  <m:sub/>
                                  <m:sup>
                                    <m:r>
                                      <a:rPr lang="en-GB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bSup>
                              </m:e>
                            </m:d>
                          </m:num>
                          <m:den>
                            <m:r>
                              <a:rPr lang="en-GB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𝑻</m:t>
                            </m:r>
                          </m:den>
                        </m:f>
                        <m:r>
                          <a:rPr lang="en-GB" b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en-GB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GB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GB" b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𝑰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𝒂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num>
                          <m:den>
                            <m:r>
                              <a:rPr lang="en-GB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𝐓</m:t>
                            </m:r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GB" b="1" i="1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𝑴𝑪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GB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r>
                  <a:rPr lang="en-GB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</a:p>
              <a:p>
                <a:pPr algn="ctr"/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599" y="4904547"/>
                <a:ext cx="2850573" cy="838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3855" y="5708008"/>
                <a:ext cx="3536373" cy="10494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solidFill>
                            <a:srgbClr val="002060"/>
                          </a:solidFill>
                          <a:latin typeface="Cambria Math"/>
                        </a:rPr>
                        <m:t>𝐬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𝜺</m:t>
                              </m:r>
                            </m:e>
                            <m:sub/>
                            <m:sup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r>
                        <a:rPr lang="en-GB" b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𝐓</m:t>
                              </m:r>
                              <m:r>
                                <a:rPr lang="en-GB" b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𝐢</m:t>
                              </m:r>
                              <m:r>
                                <a:rPr lang="en-GB" b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GB" b="1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𝑻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</a:rPr>
                                            <m:t>𝜺</m:t>
                                          </m:r>
                                        </m:e>
                                        <m:sub>
                                          <m:r>
                                            <a:rPr lang="en-GB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</a:rPr>
                                            <m:t>𝒊</m:t>
                                          </m:r>
                                        </m:sub>
                                        <m:sup>
                                          <m:r>
                                            <a:rPr lang="en-GB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</a:rPr>
                                            <m:t>𝟐</m:t>
                                          </m:r>
                                        </m:sup>
                                      </m:sSubSup>
                                      <m:r>
                                        <a:rPr lang="en-GB" b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b="1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b="1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GB" b="1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/>
                                                </a:rPr>
                                                <m:t>𝜺</m:t>
                                              </m:r>
                                            </m:e>
                                            <m:sub/>
                                            <m:sup>
                                              <m:r>
                                                <a:rPr lang="en-GB" b="1" i="1">
                                                  <a:solidFill>
                                                    <a:srgbClr val="002060"/>
                                                  </a:solidFill>
                                                  <a:latin typeface="Cambria Math"/>
                                                </a:rPr>
                                                <m:t>𝟐</m:t>
                                              </m:r>
                                            </m:sup>
                                          </m:sSubSup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GB" b="1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5" y="5708008"/>
                <a:ext cx="3536373" cy="1049469"/>
              </a:xfrm>
              <a:prstGeom prst="rect">
                <a:avLst/>
              </a:prstGeom>
              <a:blipFill rotWithShape="1">
                <a:blip r:embed="rId5"/>
                <a:stretch>
                  <a:fillRect b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5450030" y="5941900"/>
                <a:ext cx="1866901" cy="762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ε</m:t>
                              </m:r>
                            </m:e>
                            <m:sub/>
                            <m:sup>
                              <m:r>
                                <a:rPr lang="en-GB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en-GB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T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GB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T</m:t>
                          </m:r>
                        </m:sup>
                        <m:e>
                          <m:sSubSup>
                            <m:sSub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ε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GB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US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030" y="5941900"/>
                <a:ext cx="1866901" cy="762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1752600" y="5029200"/>
            <a:ext cx="2285999" cy="2944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flipH="1">
            <a:off x="3733800" y="5742747"/>
            <a:ext cx="495296" cy="580153"/>
          </a:xfrm>
          <a:prstGeom prst="corner">
            <a:avLst>
              <a:gd name="adj1" fmla="val 34771"/>
              <a:gd name="adj2" fmla="val 33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3465367" y="6032823"/>
            <a:ext cx="341167" cy="399840"/>
          </a:xfrm>
          <a:prstGeom prst="leftArrow">
            <a:avLst>
              <a:gd name="adj1" fmla="val 430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550228" y="6385271"/>
            <a:ext cx="1913657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GB" sz="3600" b="1" cap="small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SOFTWARE VERIFICATION</a:t>
            </a:r>
            <a:r>
              <a:rPr lang="en-US" sz="3200" b="1" dirty="0">
                <a:solidFill>
                  <a:srgbClr val="7030A0"/>
                </a:solidFill>
              </a:rPr>
              <a:t/>
            </a:r>
            <a:br>
              <a:rPr lang="en-US" sz="3200" b="1" dirty="0">
                <a:solidFill>
                  <a:srgbClr val="7030A0"/>
                </a:solidFill>
              </a:rPr>
            </a:br>
            <a:endParaRPr lang="en-US" sz="32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7620000" cy="5181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random variable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</m:e>
                      <m:sup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defined as: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</m:e>
                      <m:sup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X</m:t>
                    </m:r>
                    <m: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Y</m:t>
                        </m:r>
                      </m:e>
                      <m:sup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0">
                          <a:solidFill>
                            <a:srgbClr val="002060"/>
                          </a:solidFill>
                          <a:latin typeface="Cambria Math"/>
                        </a:rPr>
                        <m:t>                =</m:t>
                      </m:r>
                      <m:f>
                        <m:fPr>
                          <m:ctrlPr>
                            <a:rPr lang="en-US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T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GB" b="0" i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GB" b="0" i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GB" b="0" i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T</m:t>
                          </m:r>
                        </m:sup>
                        <m:e>
                          <m:sSubSup>
                            <m:sSubSupPr>
                              <m:ctrl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ε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i</m:t>
                              </m:r>
                            </m:sub>
                            <m:sup>
                              <m: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GB" b="0" i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N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MC</m:t>
                              </m:r>
                            </m:sub>
                          </m:sSub>
                          <m:r>
                            <a:rPr lang="en-GB" b="0" i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  <m:d>
                        <m:dPr>
                          <m:ctrlPr>
                            <a:rPr lang="en-US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T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en-US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i</m:t>
                              </m:r>
                              <m: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GB" b="0" i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T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I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b="0" i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MC</m:t>
                                  </m:r>
                                  <m:r>
                                    <a:rPr lang="en-US" b="0" i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i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b="0" i="0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I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b="0" i="0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MC</m:t>
                                      </m:r>
                                      <m:r>
                                        <a:rPr lang="en-US" b="0" i="0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i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marL="114300" indent="0">
                  <a:buNone/>
                </a:pP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’,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asymptotically Gaussian, with mean equal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solidFill>
                          <a:srgbClr val="002060"/>
                        </a:solidFill>
                        <a:latin typeface="Cambria Math"/>
                      </a:rPr>
                      <m:t>E</m:t>
                    </m:r>
                    <m:d>
                      <m:d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ε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A</m:t>
                            </m:r>
                          </m:sub>
                          <m:sup>
                            <m:r>
                              <a:rPr lang="en-US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variance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square root is bounded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0" i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       </m:t>
                        </m:r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         </m:t>
                        </m:r>
                        <m:f>
                          <m:f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</m:e>
                            </m:rad>
                          </m:den>
                        </m:f>
                        <m:d>
                          <m:dPr>
                            <m:begChr m:val="|"/>
                            <m:endChr m:val="|"/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σ</m:t>
                            </m:r>
                            <m:d>
                              <m:d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ε</m:t>
                                    </m:r>
                                  </m:e>
                                  <m:sup>
                                    <m:r>
                                      <a:rPr lang="en-GB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σ</m:t>
                                </m:r>
                                <m:d>
                                  <m:d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I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MC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1−</m:t>
                                        </m:r>
                                        <m:sSub>
                                          <m:sSubPr>
                                            <m:ctrlPr>
                                              <a:rPr lang="en-US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/>
                                              </a:rPr>
                                              <m:t>I</m:t>
                                            </m:r>
                                          </m:e>
                                          <m:sub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b="0" i="0">
                                                <a:solidFill>
                                                  <a:srgbClr val="002060"/>
                                                </a:solidFill>
                                                <a:latin typeface="Cambria Math"/>
                                              </a:rPr>
                                              <m:t>MC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num>
                              <m:den>
                                <m:sSub>
                                  <m:sSub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MC</m:t>
                                    </m:r>
                                  </m:sub>
                                </m:sSub>
                                <m: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d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≤</m:t>
                        </m:r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</m:t>
                        </m:r>
                      </m:sub>
                      <m:sup/>
                    </m:sSubSup>
                    <m: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T</m:t>
                            </m:r>
                          </m:e>
                        </m:rad>
                      </m:den>
                    </m:f>
                    <m:d>
                      <m:d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σ</m:t>
                        </m:r>
                        <m:d>
                          <m:d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σ</m:t>
                            </m:r>
                            <m:d>
                              <m:d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I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MC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I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MC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MC</m:t>
                                </m:r>
                              </m:sub>
                            </m:sSub>
                            <m: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</a:endParaRPr>
              </a:p>
              <a:p>
                <a:pPr marL="114300" indent="0" algn="just">
                  <a:buNone/>
                </a:pP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boundaries for standard deviation of the estimate can be obtained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squared root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σ</m:t>
                    </m:r>
                  </m:oMath>
                </a14:m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variance is estimated using a sample standard deviation s </a:t>
                </a:r>
                <a:r>
                  <a:rPr lang="en-US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</a:t>
                </a:r>
                <a:r>
                  <a:rPr lang="en-US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   </m:t>
                    </m:r>
                    <m:sSubSup>
                      <m:sSub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′,</m:t>
                        </m:r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min</m:t>
                        </m:r>
                      </m:sub>
                      <m:sup/>
                    </m:sSubSup>
                    <m:sSubSup>
                      <m:sSub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≤</m:t>
                        </m:r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</m:t>
                        </m:r>
                      </m:sub>
                      <m:sup/>
                    </m:sSubSup>
                    <m: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≤</m:t>
                    </m:r>
                    <m:sSubSup>
                      <m:sSub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′,</m:t>
                        </m:r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max</m:t>
                        </m:r>
                      </m:sub>
                      <m:sup/>
                    </m:sSubSup>
                  </m:oMath>
                </a14:m>
                <a:r>
                  <a:rPr lang="en-GB" u="sng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GB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′,</m:t>
                        </m:r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min</m:t>
                        </m:r>
                      </m:sub>
                      <m:sup/>
                    </m:sSubSup>
                    <m: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T</m:t>
                            </m:r>
                          </m:e>
                        </m:rad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s</m:t>
                        </m:r>
                        <m:d>
                          <m:d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</m:t>
                            </m:r>
                            <m:d>
                              <m:d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I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MC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I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MC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MC</m:t>
                                </m:r>
                              </m:sub>
                            </m:sSub>
                            <m: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′,</m:t>
                        </m:r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max</m:t>
                        </m:r>
                      </m:sub>
                      <m:sup/>
                    </m:sSubSup>
                    <m:r>
                      <a:rPr lang="en-GB" b="0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T</m:t>
                            </m:r>
                          </m:e>
                        </m:rad>
                      </m:den>
                    </m:f>
                    <m:d>
                      <m:dPr>
                        <m:ctrlPr>
                          <a:rPr lang="en-US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s</m:t>
                        </m:r>
                        <m:d>
                          <m:d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ε</m:t>
                                </m:r>
                              </m:e>
                              <m:sup>
                                <m: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b="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s</m:t>
                            </m:r>
                            <m:d>
                              <m:d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I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MC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0">
                                        <a:solidFill>
                                          <a:srgbClr val="002060"/>
                                        </a:solidFill>
                                        <a:latin typeface="Cambria Math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I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>
                                            <a:solidFill>
                                              <a:srgbClr val="002060"/>
                                            </a:solidFill>
                                            <a:latin typeface="Cambria Math"/>
                                          </a:rPr>
                                          <m:t>MC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GB" b="0" i="0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MC</m:t>
                                </m:r>
                              </m:sub>
                            </m:sSub>
                            <m:r>
                              <a:rPr lang="en-GB" b="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7620000" cy="5181600"/>
              </a:xfrm>
              <a:blipFill rotWithShape="1">
                <a:blip r:embed="rId2"/>
                <a:stretch>
                  <a:fillRect t="-588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31F67-54E1-4618-BED4-A5A7EB46A32D}" type="datetime1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z="1400" b="1" dirty="0" smtClean="0">
                <a:solidFill>
                  <a:srgbClr val="00B0F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Monte Carlo Testing and Verification of Numerical Algorithm Implementations</a:t>
            </a:r>
            <a:endParaRPr lang="en-US" sz="1400" b="1" dirty="0">
              <a:solidFill>
                <a:srgbClr val="00B0F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1147</TotalTime>
  <Words>1455</Words>
  <Application>Microsoft Office PowerPoint</Application>
  <PresentationFormat>On-screen Show (4:3)</PresentationFormat>
  <Paragraphs>257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Adjacency</vt:lpstr>
      <vt:lpstr>Microsoft Word Document</vt:lpstr>
      <vt:lpstr>MONTE CARLO TESTING AND VERIFICATION OF NUMERICAL ALGORITHM IMPLEMENTATIONS </vt:lpstr>
      <vt:lpstr>OUTLINES</vt:lpstr>
      <vt:lpstr>PARTIAL VOLUME APPROXIMATION</vt:lpstr>
      <vt:lpstr>OBJECTIVES</vt:lpstr>
      <vt:lpstr>VALIDATION</vt:lpstr>
      <vt:lpstr>MONTE CARLO AS THE REPLACEMENT</vt:lpstr>
      <vt:lpstr>BASICS</vt:lpstr>
      <vt:lpstr>SOFTWARE TESTING </vt:lpstr>
      <vt:lpstr>SOFTWARE VERIFICATION </vt:lpstr>
      <vt:lpstr>PRACTICAL APPLICATION</vt:lpstr>
      <vt:lpstr>RESULTS</vt:lpstr>
      <vt:lpstr>RESULTS (CONT’D)</vt:lpstr>
      <vt:lpstr>INCORRECT IMPLEMENTATION  (3-MATERIAL PV)</vt:lpstr>
      <vt:lpstr>CORRECT IMPLEMENTATION (3-MATERIAL PV)</vt:lpstr>
      <vt:lpstr>DISCUSSION AND CONCLUSIONS</vt:lpstr>
      <vt:lpstr>ACKNOWLEDGEMENTS</vt:lpstr>
      <vt:lpstr>Thanks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Verification and Testing of Numerical Algorithm Implementations </dc:title>
  <dc:creator>Local User</dc:creator>
  <cp:lastModifiedBy>Local User</cp:lastModifiedBy>
  <cp:revision>45</cp:revision>
  <dcterms:created xsi:type="dcterms:W3CDTF">2006-08-16T00:00:00Z</dcterms:created>
  <dcterms:modified xsi:type="dcterms:W3CDTF">2015-10-14T17:32:38Z</dcterms:modified>
</cp:coreProperties>
</file>